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94" r:id="rId4"/>
    <p:sldId id="286" r:id="rId5"/>
    <p:sldId id="275" r:id="rId6"/>
    <p:sldId id="290" r:id="rId7"/>
    <p:sldId id="287" r:id="rId8"/>
    <p:sldId id="288" r:id="rId9"/>
    <p:sldId id="289" r:id="rId10"/>
    <p:sldId id="284" r:id="rId11"/>
    <p:sldId id="278" r:id="rId12"/>
    <p:sldId id="274" r:id="rId13"/>
    <p:sldId id="279" r:id="rId14"/>
    <p:sldId id="282" r:id="rId15"/>
    <p:sldId id="280" r:id="rId16"/>
    <p:sldId id="281" r:id="rId17"/>
    <p:sldId id="276" r:id="rId18"/>
    <p:sldId id="267" r:id="rId19"/>
    <p:sldId id="268" r:id="rId20"/>
    <p:sldId id="269" r:id="rId21"/>
    <p:sldId id="270" r:id="rId22"/>
    <p:sldId id="271" r:id="rId23"/>
    <p:sldId id="266" r:id="rId24"/>
    <p:sldId id="272" r:id="rId25"/>
    <p:sldId id="273" r:id="rId26"/>
    <p:sldId id="257" r:id="rId27"/>
    <p:sldId id="258" r:id="rId28"/>
    <p:sldId id="259" r:id="rId29"/>
    <p:sldId id="260" r:id="rId30"/>
    <p:sldId id="261" r:id="rId31"/>
    <p:sldId id="277" r:id="rId32"/>
    <p:sldId id="262" r:id="rId33"/>
    <p:sldId id="265" r:id="rId34"/>
    <p:sldId id="263" r:id="rId35"/>
    <p:sldId id="283" r:id="rId36"/>
    <p:sldId id="292" r:id="rId37"/>
    <p:sldId id="291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psychopharmacology/toc/2013/06000" TargetMode="External"/><Relationship Id="rId2" Type="http://schemas.openxmlformats.org/officeDocument/2006/relationships/hyperlink" Target="https://pubmed.ncbi.nlm.nih.gov/?term=Iyo+M&amp;cauthor_id=23609386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Yin%20J%5bAuthor%5d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F8241-9900-42ED-9AE8-107F5BD11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1605788"/>
            <a:ext cx="9935193" cy="2692833"/>
          </a:xfrm>
        </p:spPr>
        <p:txBody>
          <a:bodyPr>
            <a:noAutofit/>
          </a:bodyPr>
          <a:lstStyle/>
          <a:p>
            <a:r>
              <a:rPr lang="ru-RU" sz="4400" b="1" dirty="0"/>
              <a:t>Психозы </a:t>
            </a:r>
            <a:r>
              <a:rPr lang="ru-RU" sz="4400" b="1" dirty="0" err="1"/>
              <a:t>дофаминовой</a:t>
            </a:r>
            <a:r>
              <a:rPr lang="ru-RU" sz="4400" b="1" dirty="0"/>
              <a:t> гиперчувствительности</a:t>
            </a:r>
            <a:r>
              <a:rPr lang="ru-RU" sz="4400" dirty="0"/>
              <a:t>: генез, клинические особенности, рекомендации по лечению и профилактике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403E8-B9A1-49B1-80C2-203AF0334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4812" y="4733391"/>
            <a:ext cx="3613279" cy="110180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Красная А.А., врач-психиатр, «Институт клинической психиатрии и психологии»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6F764-AB24-48B1-8A6A-906DFB053CBB}"/>
              </a:ext>
            </a:extLst>
          </p:cNvPr>
          <p:cNvSpPr txBox="1"/>
          <p:nvPr/>
        </p:nvSpPr>
        <p:spPr>
          <a:xfrm>
            <a:off x="4463180" y="6268825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г. Владивосток, 2022</a:t>
            </a:r>
          </a:p>
        </p:txBody>
      </p:sp>
    </p:spTree>
    <p:extLst>
      <p:ext uri="{BB962C8B-B14F-4D97-AF65-F5344CB8AC3E}">
        <p14:creationId xmlns:p14="http://schemas.microsoft.com/office/powerpoint/2010/main" val="94074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00F57-B935-4B21-B557-322B2B78F830}"/>
              </a:ext>
            </a:extLst>
          </p:cNvPr>
          <p:cNvSpPr txBox="1"/>
          <p:nvPr/>
        </p:nvSpPr>
        <p:spPr>
          <a:xfrm>
            <a:off x="812276" y="289669"/>
            <a:ext cx="1056744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Профилактика формирования гиперчувствительности к дофамину и ПДГ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A732C-B7BE-4FE5-8356-673CAAF25067}"/>
              </a:ext>
            </a:extLst>
          </p:cNvPr>
          <p:cNvSpPr txBox="1"/>
          <p:nvPr/>
        </p:nvSpPr>
        <p:spPr>
          <a:xfrm>
            <a:off x="463484" y="1498862"/>
            <a:ext cx="10916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/>
              <a:t>Стараться избегать применения </a:t>
            </a:r>
            <a:r>
              <a:rPr lang="ru-RU" sz="2700" dirty="0" err="1"/>
              <a:t>высокопотентных</a:t>
            </a:r>
            <a:r>
              <a:rPr lang="ru-RU" sz="2700" dirty="0"/>
              <a:t> (</a:t>
            </a:r>
            <a:r>
              <a:rPr lang="ru-RU" sz="2700" dirty="0" err="1"/>
              <a:t>инцизивных</a:t>
            </a:r>
            <a:r>
              <a:rPr lang="ru-RU" sz="2700" dirty="0"/>
              <a:t>) антипсихотиков, аффинитет которых к </a:t>
            </a:r>
            <a:r>
              <a:rPr lang="en-US" sz="2700" dirty="0"/>
              <a:t>D</a:t>
            </a:r>
            <a:r>
              <a:rPr lang="ru-RU" sz="2700" baseline="-25000" dirty="0"/>
              <a:t>2</a:t>
            </a:r>
            <a:r>
              <a:rPr lang="en-US" sz="2700" baseline="-25000" dirty="0"/>
              <a:t> </a:t>
            </a:r>
            <a:r>
              <a:rPr lang="ru-RU" sz="2700" dirty="0"/>
              <a:t>рецепторам выше, чем у </a:t>
            </a:r>
            <a:r>
              <a:rPr lang="ru-RU" sz="2700" dirty="0" err="1"/>
              <a:t>галоперидола</a:t>
            </a:r>
            <a:r>
              <a:rPr lang="ru-RU" sz="2700" dirty="0"/>
              <a:t> </a:t>
            </a:r>
            <a:r>
              <a:rPr lang="ru-RU" sz="2700" i="1" dirty="0"/>
              <a:t>(</a:t>
            </a:r>
            <a:r>
              <a:rPr lang="ru-RU" sz="2700" i="1" dirty="0" err="1"/>
              <a:t>флуфеназин</a:t>
            </a:r>
            <a:r>
              <a:rPr lang="ru-RU" sz="2700" i="1" dirty="0"/>
              <a:t>, </a:t>
            </a:r>
            <a:r>
              <a:rPr lang="ru-RU" sz="2700" i="1" dirty="0" err="1"/>
              <a:t>перфеназин</a:t>
            </a:r>
            <a:r>
              <a:rPr lang="ru-RU" sz="27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/>
              <a:t>Желательно использовать низкие дозы типичных нейролептиков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700" dirty="0"/>
              <a:t>Тщательно </a:t>
            </a:r>
            <a:r>
              <a:rPr lang="ru-RU" sz="2700" dirty="0" err="1"/>
              <a:t>мониторирировать</a:t>
            </a:r>
            <a:r>
              <a:rPr lang="ru-RU" sz="2700" dirty="0"/>
              <a:t> ЭПС и </a:t>
            </a:r>
            <a:r>
              <a:rPr lang="ru-RU" sz="2700" dirty="0" err="1"/>
              <a:t>гиперпролактинемию</a:t>
            </a:r>
            <a:r>
              <a:rPr lang="ru-RU" sz="2700" dirty="0"/>
              <a:t> в первые недели терапии: эти два параметра служат критериями по которым мы будем выявлять вероятность развития ПДГ в будущем, т.к. они свидетельствуют о занятости </a:t>
            </a:r>
            <a:r>
              <a:rPr lang="en-US" sz="2700" b="1" dirty="0"/>
              <a:t>D</a:t>
            </a:r>
            <a:r>
              <a:rPr lang="ru-RU" sz="2700" b="1" baseline="-25000" dirty="0"/>
              <a:t>2</a:t>
            </a:r>
            <a:r>
              <a:rPr lang="en-US" sz="2700" b="1" baseline="-25000" dirty="0"/>
              <a:t> </a:t>
            </a:r>
            <a:r>
              <a:rPr lang="ru-RU" sz="2700" b="1" dirty="0"/>
              <a:t>рецепторов </a:t>
            </a:r>
            <a:r>
              <a:rPr lang="en-US" sz="2700" b="1" dirty="0"/>
              <a:t>&gt; 72</a:t>
            </a:r>
            <a:r>
              <a:rPr lang="ru-RU" sz="2700" b="1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5F42B-16B6-446F-972F-5B6639EBD10D}"/>
              </a:ext>
            </a:extLst>
          </p:cNvPr>
          <p:cNvSpPr txBox="1"/>
          <p:nvPr/>
        </p:nvSpPr>
        <p:spPr>
          <a:xfrm>
            <a:off x="377072" y="6278252"/>
            <a:ext cx="7279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Kapur</a:t>
            </a:r>
            <a:r>
              <a:rPr lang="en-US" sz="2400" dirty="0">
                <a:solidFill>
                  <a:schemeClr val="bg1"/>
                </a:solidFill>
              </a:rPr>
              <a:t> S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et al. Am J Psychiatry 2000;157:514-520.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00F57-B935-4B21-B557-322B2B78F830}"/>
              </a:ext>
            </a:extLst>
          </p:cNvPr>
          <p:cNvSpPr txBox="1"/>
          <p:nvPr/>
        </p:nvSpPr>
        <p:spPr>
          <a:xfrm>
            <a:off x="812276" y="289669"/>
            <a:ext cx="1056744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Профилактика формирования гиперчувствительности к дофамину и ПДГ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A732C-B7BE-4FE5-8356-673CAAF25067}"/>
              </a:ext>
            </a:extLst>
          </p:cNvPr>
          <p:cNvSpPr txBox="1"/>
          <p:nvPr/>
        </p:nvSpPr>
        <p:spPr>
          <a:xfrm>
            <a:off x="463484" y="1498862"/>
            <a:ext cx="109162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Использование </a:t>
            </a:r>
            <a:r>
              <a:rPr lang="ru-RU" sz="2800" b="1" dirty="0"/>
              <a:t>атипичных антипсихотиков </a:t>
            </a:r>
            <a:r>
              <a:rPr lang="ru-RU" sz="2800" dirty="0"/>
              <a:t>с </a:t>
            </a:r>
            <a:r>
              <a:rPr lang="ru-RU" sz="2800" i="1" dirty="0"/>
              <a:t>сильным аффинитетом к 5-</a:t>
            </a:r>
            <a:r>
              <a:rPr lang="en-US" sz="2800" i="1" dirty="0"/>
              <a:t>HT</a:t>
            </a:r>
            <a:r>
              <a:rPr lang="en-US" sz="2800" i="1" baseline="-25000" dirty="0"/>
              <a:t>2A</a:t>
            </a:r>
            <a:r>
              <a:rPr lang="ru-RU" sz="2800" i="1" baseline="-25000" dirty="0"/>
              <a:t> </a:t>
            </a:r>
            <a:r>
              <a:rPr lang="ru-RU" sz="2800" i="1" dirty="0"/>
              <a:t>рецепторам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Использование </a:t>
            </a:r>
            <a:r>
              <a:rPr lang="ru-RU" sz="2800" b="1" dirty="0"/>
              <a:t>частичных агонистов</a:t>
            </a:r>
            <a:r>
              <a:rPr lang="en-US" sz="2800" baseline="-25000" dirty="0"/>
              <a:t> </a:t>
            </a:r>
            <a:r>
              <a:rPr lang="en-US" sz="2800" dirty="0"/>
              <a:t>D</a:t>
            </a:r>
            <a:r>
              <a:rPr lang="ru-RU" sz="2800" baseline="-25000" dirty="0"/>
              <a:t>2</a:t>
            </a:r>
            <a:r>
              <a:rPr lang="en-US" sz="2800" baseline="-25000" dirty="0"/>
              <a:t> </a:t>
            </a:r>
            <a:r>
              <a:rPr lang="ru-RU" sz="2800" dirty="0"/>
              <a:t>рецепторов (например, </a:t>
            </a:r>
            <a:r>
              <a:rPr lang="ru-RU" sz="2800" dirty="0" err="1"/>
              <a:t>арипипразол</a:t>
            </a:r>
            <a:r>
              <a:rPr lang="ru-RU" sz="2800" dirty="0"/>
              <a:t>) или препаратов </a:t>
            </a:r>
            <a:r>
              <a:rPr lang="ru-RU" sz="2800" b="1" dirty="0"/>
              <a:t>со слабым аффинитетом к </a:t>
            </a:r>
            <a:r>
              <a:rPr lang="en-US" sz="2800" b="1" dirty="0"/>
              <a:t>D</a:t>
            </a:r>
            <a:r>
              <a:rPr lang="ru-RU" sz="2800" b="1" baseline="-25000" dirty="0"/>
              <a:t>2</a:t>
            </a:r>
            <a:r>
              <a:rPr lang="en-US" sz="2800" b="1" baseline="-25000" dirty="0"/>
              <a:t> </a:t>
            </a:r>
            <a:r>
              <a:rPr lang="ru-RU" sz="2800" b="1" dirty="0"/>
              <a:t>рецепторам</a:t>
            </a:r>
            <a:r>
              <a:rPr lang="ru-RU" sz="2800" dirty="0"/>
              <a:t> (</a:t>
            </a:r>
            <a:r>
              <a:rPr lang="ru-RU" sz="2800" dirty="0" err="1"/>
              <a:t>кветиапин</a:t>
            </a:r>
            <a:r>
              <a:rPr lang="ru-RU" sz="2800" dirty="0"/>
              <a:t>, </a:t>
            </a:r>
            <a:r>
              <a:rPr lang="ru-RU" sz="2800" dirty="0" err="1"/>
              <a:t>клозапин</a:t>
            </a:r>
            <a:r>
              <a:rPr lang="ru-RU" sz="2800" dirty="0"/>
              <a:t>), однако перевод на эти препараты при уже имеющейся гиперчувствительности </a:t>
            </a:r>
            <a:r>
              <a:rPr lang="ru-RU" sz="2800" i="1" dirty="0"/>
              <a:t>может вызвать резкое обострение </a:t>
            </a:r>
            <a:r>
              <a:rPr lang="ru-RU" sz="2800" dirty="0"/>
              <a:t>психоза, т.к. сразу освобождается большое количество </a:t>
            </a:r>
            <a:r>
              <a:rPr lang="en-US" sz="2800" dirty="0"/>
              <a:t>D</a:t>
            </a:r>
            <a:r>
              <a:rPr lang="ru-RU" sz="2800" baseline="-25000" dirty="0"/>
              <a:t>2</a:t>
            </a:r>
            <a:r>
              <a:rPr lang="en-US" sz="2800" baseline="-25000" dirty="0"/>
              <a:t> </a:t>
            </a:r>
            <a:r>
              <a:rPr lang="ru-RU" sz="2800" dirty="0"/>
              <a:t>рецепторов (а </a:t>
            </a:r>
            <a:r>
              <a:rPr lang="ru-RU" sz="2800" dirty="0" err="1"/>
              <a:t>арипипразол</a:t>
            </a:r>
            <a:r>
              <a:rPr lang="ru-RU" sz="2800" dirty="0"/>
              <a:t> это может еще и усилить)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3AEAC-192E-4082-AF4D-65077E34BCB6}"/>
              </a:ext>
            </a:extLst>
          </p:cNvPr>
          <p:cNvSpPr txBox="1"/>
          <p:nvPr/>
        </p:nvSpPr>
        <p:spPr>
          <a:xfrm>
            <a:off x="463484" y="6262835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Takase M. et al, 2015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0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9F060-818A-4CEC-8954-629369F4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31" y="840202"/>
            <a:ext cx="9603275" cy="611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Почему предпочтительнее АПВ?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40E64-CE9D-4677-B72B-373F2D5A0C32}"/>
              </a:ext>
            </a:extLst>
          </p:cNvPr>
          <p:cNvSpPr txBox="1"/>
          <p:nvPr/>
        </p:nvSpPr>
        <p:spPr>
          <a:xfrm>
            <a:off x="804199" y="1607545"/>
            <a:ext cx="10368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АПВ являются антагонистами </a:t>
            </a:r>
            <a:r>
              <a:rPr lang="en-US" sz="2400" b="1" dirty="0"/>
              <a:t>5HT</a:t>
            </a:r>
            <a:r>
              <a:rPr lang="en-US" sz="2400" b="1" baseline="-25000" dirty="0"/>
              <a:t>2A </a:t>
            </a:r>
            <a:r>
              <a:rPr lang="ru-RU" sz="2400" b="1" dirty="0"/>
              <a:t>рецепторов(а некоторые частичными агонистами 5</a:t>
            </a:r>
            <a:r>
              <a:rPr lang="en-US" sz="2400" b="1" dirty="0"/>
              <a:t>HT</a:t>
            </a:r>
            <a:r>
              <a:rPr lang="ru-RU" sz="2400" b="1" baseline="-25000" dirty="0"/>
              <a:t>1А </a:t>
            </a:r>
            <a:r>
              <a:rPr lang="ru-RU" sz="2400" b="1" dirty="0"/>
              <a:t>рецепторов) </a:t>
            </a:r>
          </a:p>
          <a:p>
            <a:endParaRPr lang="ru-RU" sz="2400" dirty="0"/>
          </a:p>
          <a:p>
            <a:r>
              <a:rPr lang="en-US" sz="2400" b="1" dirty="0"/>
              <a:t>5HT</a:t>
            </a:r>
            <a:r>
              <a:rPr lang="en-US" sz="2400" b="1" baseline="-25000" dirty="0"/>
              <a:t>2A </a:t>
            </a:r>
            <a:r>
              <a:rPr lang="ru-RU" sz="2400" dirty="0"/>
              <a:t>рецепторы, расположенные в корковых пирамидный нейронах увеличивают высвобождение </a:t>
            </a:r>
            <a:r>
              <a:rPr lang="ru-RU" sz="2400" b="1" dirty="0"/>
              <a:t>глутамата </a:t>
            </a:r>
          </a:p>
          <a:p>
            <a:r>
              <a:rPr lang="ru-RU" sz="2400" dirty="0"/>
              <a:t> </a:t>
            </a:r>
          </a:p>
          <a:p>
            <a:r>
              <a:rPr lang="ru-RU" sz="2400" dirty="0"/>
              <a:t>Глутамат, в свою очередь, </a:t>
            </a:r>
            <a:r>
              <a:rPr lang="ru-RU" sz="2400" b="1" dirty="0"/>
              <a:t>ингибирует высвобождение дофамина </a:t>
            </a:r>
            <a:r>
              <a:rPr lang="ru-RU" sz="2400" dirty="0"/>
              <a:t>в полосатом теле</a:t>
            </a:r>
          </a:p>
          <a:p>
            <a:endParaRPr lang="ru-RU" sz="2400" dirty="0"/>
          </a:p>
          <a:p>
            <a:r>
              <a:rPr lang="ru-RU" sz="2400" dirty="0"/>
              <a:t>Блокируя </a:t>
            </a:r>
            <a:r>
              <a:rPr lang="en-US" sz="2400" b="1" dirty="0"/>
              <a:t>5HT</a:t>
            </a:r>
            <a:r>
              <a:rPr lang="en-US" sz="2400" b="1" baseline="-25000" dirty="0"/>
              <a:t>2A</a:t>
            </a:r>
            <a:r>
              <a:rPr lang="en-US" sz="2400" baseline="-25000" dirty="0"/>
              <a:t> </a:t>
            </a:r>
            <a:r>
              <a:rPr lang="ru-RU" sz="2400" dirty="0"/>
              <a:t>рецептор, АПВ не дает серотонину запустить эту реакцию, и высвобождение дофамина в полосатом теле не </a:t>
            </a:r>
            <a:r>
              <a:rPr lang="ru-RU" sz="2400" b="1" dirty="0"/>
              <a:t>подавляется</a:t>
            </a:r>
            <a:r>
              <a:rPr lang="ru-RU" sz="2400" dirty="0"/>
              <a:t>, а, наоборот, увеличивается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6B9CD-9F36-4127-8F55-315531A8E80D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159545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B2441-78AB-4F0E-86FE-20E169C3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4" y="200319"/>
            <a:ext cx="5188247" cy="645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06F55AE-2504-48FC-9A58-F5485A80A998}"/>
              </a:ext>
            </a:extLst>
          </p:cNvPr>
          <p:cNvSpPr/>
          <p:nvPr/>
        </p:nvSpPr>
        <p:spPr>
          <a:xfrm>
            <a:off x="6721311" y="688157"/>
            <a:ext cx="4242062" cy="1027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Дофамин – полный агонист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A8AC0CB-E785-4DF9-A534-D592620F57C0}"/>
              </a:ext>
            </a:extLst>
          </p:cNvPr>
          <p:cNvSpPr/>
          <p:nvPr/>
        </p:nvSpPr>
        <p:spPr>
          <a:xfrm>
            <a:off x="6721310" y="2531097"/>
            <a:ext cx="4336330" cy="1139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Антагонист </a:t>
            </a:r>
            <a:r>
              <a:rPr lang="en-US" sz="2800" dirty="0"/>
              <a:t>D</a:t>
            </a:r>
            <a:r>
              <a:rPr lang="ru-RU" sz="2800" baseline="-25000" dirty="0"/>
              <a:t>2</a:t>
            </a:r>
            <a:r>
              <a:rPr lang="en-US" sz="2800" baseline="-25000" dirty="0"/>
              <a:t> </a:t>
            </a:r>
            <a:r>
              <a:rPr lang="ru-RU" sz="2800" dirty="0"/>
              <a:t>рецепторов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6BD8AB-F85F-4BBA-AD07-698DBF813A76}"/>
              </a:ext>
            </a:extLst>
          </p:cNvPr>
          <p:cNvSpPr/>
          <p:nvPr/>
        </p:nvSpPr>
        <p:spPr>
          <a:xfrm>
            <a:off x="6721310" y="4556289"/>
            <a:ext cx="4336329" cy="1139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Частичный агонист </a:t>
            </a:r>
            <a:r>
              <a:rPr lang="en-US" sz="2800" dirty="0"/>
              <a:t>D</a:t>
            </a:r>
            <a:r>
              <a:rPr lang="ru-RU" sz="2800" baseline="-25000" dirty="0"/>
              <a:t>2</a:t>
            </a:r>
            <a:r>
              <a:rPr lang="en-US" sz="2800" baseline="-25000" dirty="0"/>
              <a:t> </a:t>
            </a:r>
            <a:r>
              <a:rPr lang="ru-RU" sz="2800" dirty="0"/>
              <a:t>рецепторов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0975E-D49F-4E2D-AD85-F1767370DDA7}"/>
              </a:ext>
            </a:extLst>
          </p:cNvPr>
          <p:cNvSpPr txBox="1"/>
          <p:nvPr/>
        </p:nvSpPr>
        <p:spPr>
          <a:xfrm>
            <a:off x="6174556" y="6242927"/>
            <a:ext cx="5655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308745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E7D01-CF83-419D-BFEA-85C121CBE617}"/>
              </a:ext>
            </a:extLst>
          </p:cNvPr>
          <p:cNvSpPr txBox="1"/>
          <p:nvPr/>
        </p:nvSpPr>
        <p:spPr>
          <a:xfrm>
            <a:off x="169683" y="1410106"/>
            <a:ext cx="112194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Было обнаружено, что длительное лечение </a:t>
            </a:r>
            <a:r>
              <a:rPr lang="ru-RU" sz="2400" dirty="0" err="1"/>
              <a:t>арипипразолом</a:t>
            </a:r>
            <a:r>
              <a:rPr lang="ru-RU" sz="2400" dirty="0"/>
              <a:t> </a:t>
            </a:r>
            <a:r>
              <a:rPr lang="ru-RU" sz="2400" b="1" dirty="0"/>
              <a:t>устраняет</a:t>
            </a:r>
            <a:r>
              <a:rPr lang="ru-RU" sz="2400" dirty="0"/>
              <a:t> сверхчувствительность к дофамину </a:t>
            </a:r>
            <a:r>
              <a:rPr lang="ru-RU" sz="2400" u="sng" dirty="0"/>
              <a:t>на животных моделях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Есть исследования, показывающие, что </a:t>
            </a:r>
            <a:r>
              <a:rPr lang="ru-RU" sz="2400" b="1" dirty="0"/>
              <a:t>блокада 5-НТ </a:t>
            </a:r>
            <a:r>
              <a:rPr lang="ru-RU" sz="2400" b="1" baseline="-25000" dirty="0"/>
              <a:t>2</a:t>
            </a:r>
            <a:r>
              <a:rPr lang="ru-RU" sz="2400" dirty="0"/>
              <a:t> -рецепторов </a:t>
            </a:r>
            <a:r>
              <a:rPr lang="ru-RU" sz="2400" b="1" dirty="0"/>
              <a:t>обращает вспять </a:t>
            </a:r>
            <a:r>
              <a:rPr lang="ru-RU" sz="2400" dirty="0"/>
              <a:t>вызванную нейролептиками гиперчувствительность </a:t>
            </a:r>
            <a:r>
              <a:rPr lang="ru-RU" sz="2400" dirty="0" err="1"/>
              <a:t>дофаминовых</a:t>
            </a:r>
            <a:r>
              <a:rPr lang="ru-RU" sz="2400" dirty="0"/>
              <a:t> рецепторов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Назначение </a:t>
            </a:r>
            <a:r>
              <a:rPr lang="ru-RU" sz="2400" dirty="0" err="1"/>
              <a:t>арипипразола</a:t>
            </a:r>
            <a:r>
              <a:rPr lang="ru-RU" sz="2400" dirty="0"/>
              <a:t> в виде </a:t>
            </a:r>
            <a:r>
              <a:rPr lang="ru-RU" sz="2400" dirty="0" err="1"/>
              <a:t>монотерапии</a:t>
            </a:r>
            <a:r>
              <a:rPr lang="ru-RU" sz="2400" dirty="0"/>
              <a:t> или в составе комбинированной терапии при </a:t>
            </a:r>
            <a:r>
              <a:rPr lang="ru-RU" sz="2400" b="1" dirty="0"/>
              <a:t>первом эпизоде </a:t>
            </a:r>
            <a:r>
              <a:rPr lang="ru-RU" sz="2400" dirty="0"/>
              <a:t>​​психотического расстройства или до развития ПДГ, может предотвратить развитие гиперчувствительности, уменьшить психоз и </a:t>
            </a:r>
            <a:r>
              <a:rPr lang="ru-RU" sz="2400" b="1" dirty="0"/>
              <a:t>лекарственную устойчивость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Также </a:t>
            </a:r>
            <a:r>
              <a:rPr lang="ru-RU" sz="2400" dirty="0" err="1"/>
              <a:t>арипипразол</a:t>
            </a:r>
            <a:r>
              <a:rPr lang="ru-RU" sz="2400" dirty="0"/>
              <a:t> связан с низким риском ПД и </a:t>
            </a:r>
            <a:r>
              <a:rPr lang="ru-RU" sz="2400" b="1" dirty="0"/>
              <a:t>рецидивов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7E429-1ABB-4C3A-BE9A-40219C115BE6}"/>
              </a:ext>
            </a:extLst>
          </p:cNvPr>
          <p:cNvSpPr txBox="1"/>
          <p:nvPr/>
        </p:nvSpPr>
        <p:spPr>
          <a:xfrm>
            <a:off x="970961" y="461914"/>
            <a:ext cx="33182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/>
              <a:t>Арипипразол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B002-672B-417F-A254-FD35D8E785EA}"/>
              </a:ext>
            </a:extLst>
          </p:cNvPr>
          <p:cNvSpPr txBox="1"/>
          <p:nvPr/>
        </p:nvSpPr>
        <p:spPr>
          <a:xfrm>
            <a:off x="75414" y="6103261"/>
            <a:ext cx="119469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Tadokoro</a:t>
            </a:r>
            <a:r>
              <a:rPr lang="ru-RU" dirty="0">
                <a:solidFill>
                  <a:schemeClr val="bg1"/>
                </a:solidFill>
              </a:rPr>
              <a:t> S </a:t>
            </a:r>
            <a:r>
              <a:rPr lang="en-US" dirty="0">
                <a:solidFill>
                  <a:schemeClr val="bg1"/>
                </a:solidFill>
              </a:rPr>
              <a:t>et al.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Schizophr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Bull</a:t>
            </a:r>
            <a:r>
              <a:rPr lang="ru-RU" dirty="0">
                <a:solidFill>
                  <a:schemeClr val="bg1"/>
                </a:solidFill>
              </a:rPr>
              <a:t> 2012;38:1012-1020; </a:t>
            </a:r>
            <a:r>
              <a:rPr lang="ru-RU" dirty="0" err="1">
                <a:solidFill>
                  <a:schemeClr val="bg1"/>
                </a:solidFill>
              </a:rPr>
              <a:t>Marder</a:t>
            </a:r>
            <a:r>
              <a:rPr lang="ru-RU" dirty="0">
                <a:solidFill>
                  <a:schemeClr val="bg1"/>
                </a:solidFill>
              </a:rPr>
              <a:t> SR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dirty="0" err="1">
                <a:solidFill>
                  <a:schemeClr val="bg1"/>
                </a:solidFill>
              </a:rPr>
              <a:t>Schizophr</a:t>
            </a:r>
            <a:r>
              <a:rPr lang="en-US" dirty="0">
                <a:solidFill>
                  <a:schemeClr val="bg1"/>
                </a:solidFill>
              </a:rPr>
              <a:t> Res 2003;61:123-136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Gorwood</a:t>
            </a:r>
            <a:r>
              <a:rPr lang="en-US" dirty="0">
                <a:solidFill>
                  <a:schemeClr val="bg1"/>
                </a:solidFill>
              </a:rPr>
              <a:t> P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Eur </a:t>
            </a:r>
            <a:r>
              <a:rPr lang="en-US" dirty="0" err="1">
                <a:solidFill>
                  <a:schemeClr val="bg1"/>
                </a:solidFill>
              </a:rPr>
              <a:t>Neuropsychopharmacol</a:t>
            </a:r>
            <a:r>
              <a:rPr lang="en-US" dirty="0">
                <a:solidFill>
                  <a:schemeClr val="bg1"/>
                </a:solidFill>
              </a:rPr>
              <a:t> 2006;16(suppl 3): S156-S162. ].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2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E6874-7155-4E39-B722-F37BF32B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9" y="118999"/>
            <a:ext cx="7397056" cy="6432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1194D-76D0-4A56-9814-982697658452}"/>
              </a:ext>
            </a:extLst>
          </p:cNvPr>
          <p:cNvSpPr txBox="1"/>
          <p:nvPr/>
        </p:nvSpPr>
        <p:spPr>
          <a:xfrm>
            <a:off x="7786540" y="118999"/>
            <a:ext cx="3874416" cy="6001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 приеме 300 мг </a:t>
            </a:r>
            <a:r>
              <a:rPr lang="ru-RU" sz="2400" b="1" dirty="0" err="1"/>
              <a:t>кветиапина</a:t>
            </a:r>
            <a:r>
              <a:rPr lang="ru-RU" sz="2400" dirty="0"/>
              <a:t> в дозировке 300 мг</a:t>
            </a:r>
            <a:r>
              <a:rPr lang="en-US" sz="2400" dirty="0"/>
              <a:t> IR </a:t>
            </a:r>
            <a:r>
              <a:rPr lang="ru-RU" sz="2400" dirty="0"/>
              <a:t>(немедленного высвобождения) кол-во занятых рецепторов быстро нарастает </a:t>
            </a:r>
            <a:r>
              <a:rPr lang="ru-RU" sz="2400" b="1" dirty="0"/>
              <a:t>до 90%, </a:t>
            </a:r>
            <a:r>
              <a:rPr lang="ru-RU" sz="2400" dirty="0"/>
              <a:t>но затем также </a:t>
            </a:r>
            <a:r>
              <a:rPr lang="ru-RU" sz="2400" b="1" dirty="0"/>
              <a:t>быстро снижается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 приеме формы Х</a:t>
            </a:r>
            <a:r>
              <a:rPr lang="en-US" sz="2400" dirty="0"/>
              <a:t>R </a:t>
            </a:r>
            <a:r>
              <a:rPr lang="ru-RU" sz="2400" dirty="0"/>
              <a:t>в течение 6ч занятость нарастает </a:t>
            </a:r>
            <a:r>
              <a:rPr lang="ru-RU" sz="2400" b="1" dirty="0"/>
              <a:t>до 80%, </a:t>
            </a:r>
            <a:r>
              <a:rPr lang="ru-RU" sz="2400" dirty="0"/>
              <a:t>а затем снижается на </a:t>
            </a:r>
            <a:r>
              <a:rPr lang="ru-RU" sz="2400" b="1" dirty="0"/>
              <a:t>протяжении 18 ч. </a:t>
            </a:r>
          </a:p>
        </p:txBody>
      </p:sp>
    </p:spTree>
    <p:extLst>
      <p:ext uri="{BB962C8B-B14F-4D97-AF65-F5344CB8AC3E}">
        <p14:creationId xmlns:p14="http://schemas.microsoft.com/office/powerpoint/2010/main" val="59409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00F57-B935-4B21-B557-322B2B78F830}"/>
              </a:ext>
            </a:extLst>
          </p:cNvPr>
          <p:cNvSpPr txBox="1"/>
          <p:nvPr/>
        </p:nvSpPr>
        <p:spPr>
          <a:xfrm>
            <a:off x="812276" y="289669"/>
            <a:ext cx="1056744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Профилактика формирования гиперчувствительности к дофамину и ПДГ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A732C-B7BE-4FE5-8356-673CAAF25067}"/>
              </a:ext>
            </a:extLst>
          </p:cNvPr>
          <p:cNvSpPr txBox="1"/>
          <p:nvPr/>
        </p:nvSpPr>
        <p:spPr>
          <a:xfrm>
            <a:off x="386500" y="1084082"/>
            <a:ext cx="10993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/>
              <a:t>t </a:t>
            </a:r>
            <a:r>
              <a:rPr lang="ru-RU" sz="2800" b="1" baseline="-25000" dirty="0"/>
              <a:t>1/2</a:t>
            </a:r>
            <a:r>
              <a:rPr lang="ru-RU" sz="2800" b="1" dirty="0"/>
              <a:t> играет важную роль </a:t>
            </a:r>
            <a:r>
              <a:rPr lang="ru-RU" sz="2800" dirty="0"/>
              <a:t>в появлении и обострении психотической симптоматики у пациентов с ПДГ: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при примерно одинаковом аффинитете к </a:t>
            </a:r>
            <a:r>
              <a:rPr lang="en-US" sz="2800" dirty="0"/>
              <a:t>D</a:t>
            </a:r>
            <a:r>
              <a:rPr lang="ru-RU" sz="2800" baseline="-25000" dirty="0"/>
              <a:t>2</a:t>
            </a:r>
            <a:r>
              <a:rPr lang="en-US" sz="2800" baseline="-25000" dirty="0"/>
              <a:t> </a:t>
            </a:r>
            <a:r>
              <a:rPr lang="ru-RU" sz="2800" dirty="0"/>
              <a:t>рецепторам у препаратов с коротким периодом полувыведения больше вероятность колебаний в крови; при временном снижении концентрации препарата становится больше свободных рецепторов, который немедленно связываются с дофамином и возникает психотическая симптоматика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0ADD8-0106-47F3-9BDC-01ED789DC952}"/>
              </a:ext>
            </a:extLst>
          </p:cNvPr>
          <p:cNvSpPr txBox="1"/>
          <p:nvPr/>
        </p:nvSpPr>
        <p:spPr>
          <a:xfrm>
            <a:off x="386500" y="6248922"/>
            <a:ext cx="827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Iyo</a:t>
            </a:r>
            <a:r>
              <a:rPr lang="ru-RU" sz="2400" dirty="0">
                <a:solidFill>
                  <a:schemeClr val="bg1"/>
                </a:solidFill>
              </a:rPr>
              <a:t> M </a:t>
            </a:r>
            <a:r>
              <a:rPr lang="en-US" sz="2400" dirty="0">
                <a:solidFill>
                  <a:schemeClr val="bg1"/>
                </a:solidFill>
              </a:rPr>
              <a:t>et al. </a:t>
            </a:r>
            <a:r>
              <a:rPr lang="ru-RU" sz="2400" dirty="0">
                <a:solidFill>
                  <a:schemeClr val="bg1"/>
                </a:solidFill>
              </a:rPr>
              <a:t>J </a:t>
            </a:r>
            <a:r>
              <a:rPr lang="ru-RU" sz="2400" dirty="0" err="1">
                <a:solidFill>
                  <a:schemeClr val="bg1"/>
                </a:solidFill>
              </a:rPr>
              <a:t>Clin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Psychopharmacol</a:t>
            </a:r>
            <a:r>
              <a:rPr lang="ru-RU" sz="2400" dirty="0">
                <a:solidFill>
                  <a:schemeClr val="bg1"/>
                </a:solidFill>
              </a:rPr>
              <a:t> 2013;33:398-404</a:t>
            </a:r>
            <a:r>
              <a:rPr lang="en-US" dirty="0"/>
              <a:t> </a:t>
            </a:r>
            <a:r>
              <a:rPr lang="ru-RU" dirty="0"/>
              <a:t> 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545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9991B-C68F-4502-8D87-8ECE913A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74876" cy="67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3620A-F320-4E17-8041-5350BF5F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78" y="893678"/>
            <a:ext cx="9603275" cy="545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Правильная смена антипсихотиков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A8D14-2448-4C62-AC7B-C86667A0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8" y="1498863"/>
            <a:ext cx="5918752" cy="44654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809C93-CF8C-4ECE-9880-27738D704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62" y="1498862"/>
            <a:ext cx="6297790" cy="4465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71984-B5ED-45CC-B89F-89FE48FEFBB7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209349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3BF53-36A0-40BC-81A3-772CC1E3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" y="396143"/>
            <a:ext cx="7293325" cy="5363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92089-CDFD-4DD8-8CFB-86869D3B8EC1}"/>
              </a:ext>
            </a:extLst>
          </p:cNvPr>
          <p:cNvSpPr txBox="1"/>
          <p:nvPr/>
        </p:nvSpPr>
        <p:spPr>
          <a:xfrm>
            <a:off x="7595622" y="895547"/>
            <a:ext cx="4449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Переход с «</a:t>
            </a:r>
            <a:r>
              <a:rPr lang="ru-RU" sz="2800" b="1" dirty="0" err="1"/>
              <a:t>пина</a:t>
            </a:r>
            <a:r>
              <a:rPr lang="ru-RU" sz="2800" b="1" dirty="0"/>
              <a:t>» на «дон»</a:t>
            </a:r>
          </a:p>
          <a:p>
            <a:r>
              <a:rPr lang="ru-RU" sz="2800" dirty="0"/>
              <a:t>Снижать дозу «</a:t>
            </a:r>
            <a:r>
              <a:rPr lang="ru-RU" sz="2800" dirty="0" err="1"/>
              <a:t>пина</a:t>
            </a:r>
            <a:r>
              <a:rPr lang="ru-RU" sz="2800" dirty="0"/>
              <a:t>» на протяжении минимум 2-х недель, поддерживая при этом занятость </a:t>
            </a:r>
            <a:r>
              <a:rPr lang="en-US" sz="2800" dirty="0"/>
              <a:t>D</a:t>
            </a:r>
            <a:r>
              <a:rPr lang="ru-RU" sz="2800" baseline="-25000" dirty="0"/>
              <a:t>2 </a:t>
            </a:r>
            <a:r>
              <a:rPr lang="ru-RU" sz="2800" dirty="0"/>
              <a:t>рецепторов на постоянном уровне при добавлении «дона»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C7F6-7F95-45C4-89CA-6CA53A055774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135772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7490C-1DA0-4B64-9CEE-43797E093A70}"/>
              </a:ext>
            </a:extLst>
          </p:cNvPr>
          <p:cNvSpPr txBox="1"/>
          <p:nvPr/>
        </p:nvSpPr>
        <p:spPr>
          <a:xfrm>
            <a:off x="548326" y="595304"/>
            <a:ext cx="110953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Антипсихотические препараты первого или второго поколения остаются стандартом медикаментозного лечения шизофрении, </a:t>
            </a:r>
            <a:r>
              <a:rPr lang="ru-RU" sz="3200" dirty="0" err="1"/>
              <a:t>шизоаффективных</a:t>
            </a:r>
            <a:r>
              <a:rPr lang="ru-RU" sz="3200" dirty="0"/>
              <a:t> и аффективных расстройств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Все используемые в настоящее время нейролептики взаимодействуют с </a:t>
            </a:r>
            <a:r>
              <a:rPr lang="en-US" sz="3200" b="1" dirty="0"/>
              <a:t>D</a:t>
            </a:r>
            <a:r>
              <a:rPr lang="ru-RU" sz="3200" b="1" baseline="-25000" dirty="0"/>
              <a:t>2 </a:t>
            </a:r>
            <a:r>
              <a:rPr lang="ru-RU" sz="3200" b="1" dirty="0"/>
              <a:t>– рецепторами</a:t>
            </a:r>
            <a:r>
              <a:rPr lang="ru-RU" sz="3200" dirty="0"/>
              <a:t> и за счет этого реализуют свой антипсихотический эффект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6002BB-3CF2-4842-988B-B802E980D067}"/>
              </a:ext>
            </a:extLst>
          </p:cNvPr>
          <p:cNvSpPr/>
          <p:nvPr/>
        </p:nvSpPr>
        <p:spPr>
          <a:xfrm>
            <a:off x="681870" y="6142059"/>
            <a:ext cx="9904429" cy="64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Chouinard G. · Samaha A.-N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 · Chouinard V.-A. · </a:t>
            </a:r>
            <a:r>
              <a:rPr lang="en-US" dirty="0" err="1">
                <a:solidFill>
                  <a:schemeClr val="bg1"/>
                </a:solidFill>
              </a:rPr>
              <a:t>Peretti</a:t>
            </a:r>
            <a:r>
              <a:rPr lang="en-US" dirty="0">
                <a:solidFill>
                  <a:schemeClr val="bg1"/>
                </a:solidFill>
              </a:rPr>
              <a:t> C.-S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· </a:t>
            </a:r>
            <a:r>
              <a:rPr lang="en-US" dirty="0" err="1">
                <a:solidFill>
                  <a:schemeClr val="bg1"/>
                </a:solidFill>
              </a:rPr>
              <a:t>Kanahara</a:t>
            </a:r>
            <a:r>
              <a:rPr lang="en-US" dirty="0">
                <a:solidFill>
                  <a:schemeClr val="bg1"/>
                </a:solidFill>
              </a:rPr>
              <a:t> N.· Takase M.· Iyo M.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Psychother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Psychosom</a:t>
            </a:r>
            <a:r>
              <a:rPr lang="en-US" dirty="0">
                <a:solidFill>
                  <a:schemeClr val="bg1"/>
                </a:solidFill>
              </a:rPr>
              <a:t> 2017;86:189-219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9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392089-CDFD-4DD8-8CFB-86869D3B8EC1}"/>
              </a:ext>
            </a:extLst>
          </p:cNvPr>
          <p:cNvSpPr txBox="1"/>
          <p:nvPr/>
        </p:nvSpPr>
        <p:spPr>
          <a:xfrm>
            <a:off x="7595622" y="1156791"/>
            <a:ext cx="4449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Отмена </a:t>
            </a:r>
            <a:r>
              <a:rPr lang="ru-RU" sz="2800" b="1" dirty="0" err="1"/>
              <a:t>клозапина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/>
              <a:t>Снижать дозу </a:t>
            </a:r>
            <a:r>
              <a:rPr lang="ru-RU" sz="2800" dirty="0" err="1"/>
              <a:t>клозапина</a:t>
            </a:r>
            <a:r>
              <a:rPr lang="ru-RU" sz="2800" dirty="0"/>
              <a:t> всегда нужно медленно, на протяжении </a:t>
            </a:r>
            <a:r>
              <a:rPr lang="ru-RU" sz="2800" b="1" dirty="0"/>
              <a:t>4-х недель </a:t>
            </a:r>
            <a:r>
              <a:rPr lang="ru-RU" sz="2800" dirty="0"/>
              <a:t>перед началом другого АП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858C9-2178-496D-8DC8-5CC448E0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" y="668270"/>
            <a:ext cx="7242553" cy="4516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639D0-9C37-406B-B9C9-B9FFEC960307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223919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392089-CDFD-4DD8-8CFB-86869D3B8EC1}"/>
              </a:ext>
            </a:extLst>
          </p:cNvPr>
          <p:cNvSpPr txBox="1"/>
          <p:nvPr/>
        </p:nvSpPr>
        <p:spPr>
          <a:xfrm>
            <a:off x="7595622" y="895547"/>
            <a:ext cx="4449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Переход с «дона» на «</a:t>
            </a:r>
            <a:r>
              <a:rPr lang="ru-RU" sz="2800" b="1" dirty="0" err="1"/>
              <a:t>пин</a:t>
            </a:r>
            <a:r>
              <a:rPr lang="ru-RU" sz="2800" b="1" dirty="0"/>
              <a:t>»</a:t>
            </a:r>
          </a:p>
          <a:p>
            <a:pPr algn="just"/>
            <a:r>
              <a:rPr lang="ru-RU" sz="2800" dirty="0"/>
              <a:t>Наращиваем дозу «</a:t>
            </a:r>
            <a:r>
              <a:rPr lang="ru-RU" sz="2800" dirty="0" err="1"/>
              <a:t>пина</a:t>
            </a:r>
            <a:r>
              <a:rPr lang="ru-RU" sz="2800" dirty="0"/>
              <a:t>» в течение 2-х недель, поддерживая при этом занятость </a:t>
            </a:r>
            <a:r>
              <a:rPr lang="en-US" sz="2800" dirty="0"/>
              <a:t>D</a:t>
            </a:r>
            <a:r>
              <a:rPr lang="ru-RU" sz="2800" baseline="-25000" dirty="0"/>
              <a:t>2 </a:t>
            </a:r>
            <a:r>
              <a:rPr lang="ru-RU" sz="2800" dirty="0"/>
              <a:t>рецепторов на постоянном уровне при добавлении «дона»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A2B10-B21D-4FD1-9FA9-A467A7E9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" y="567617"/>
            <a:ext cx="7294563" cy="4805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A24313-F955-4223-8979-FB6E79EC6C30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270582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392089-CDFD-4DD8-8CFB-86869D3B8EC1}"/>
              </a:ext>
            </a:extLst>
          </p:cNvPr>
          <p:cNvSpPr txBox="1"/>
          <p:nvPr/>
        </p:nvSpPr>
        <p:spPr>
          <a:xfrm>
            <a:off x="7655027" y="895546"/>
            <a:ext cx="4449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Переход с «</a:t>
            </a:r>
            <a:r>
              <a:rPr lang="ru-RU" sz="2800" b="1" dirty="0" err="1"/>
              <a:t>пина</a:t>
            </a:r>
            <a:r>
              <a:rPr lang="ru-RU" sz="2800" b="1" dirty="0"/>
              <a:t>» на </a:t>
            </a:r>
            <a:r>
              <a:rPr lang="ru-RU" sz="2800" b="1" dirty="0" err="1"/>
              <a:t>арипипразол</a:t>
            </a:r>
            <a:endParaRPr lang="ru-RU" sz="2800" b="1" dirty="0"/>
          </a:p>
          <a:p>
            <a:r>
              <a:rPr lang="ru-RU" sz="2800" dirty="0"/>
              <a:t>Высокая вероятность обострения симптоматики</a:t>
            </a:r>
          </a:p>
          <a:p>
            <a:r>
              <a:rPr lang="ru-RU" sz="2800" dirty="0"/>
              <a:t>Целесообразно начать терапию </a:t>
            </a:r>
            <a:r>
              <a:rPr lang="ru-RU" sz="2800" dirty="0" err="1"/>
              <a:t>арипипразолом</a:t>
            </a:r>
            <a:r>
              <a:rPr lang="ru-RU" sz="2800" dirty="0"/>
              <a:t> со средних доз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DBE65-707C-47E4-851B-864FEB68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" y="448059"/>
            <a:ext cx="7507979" cy="4865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34B6F-7E4E-4ACE-AF54-B0703DCF809E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223611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59020-6635-4285-89A4-52D05A28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31" y="202676"/>
            <a:ext cx="8587818" cy="5864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2CD74-B439-4099-9547-A66C51F4697D}"/>
              </a:ext>
            </a:extLst>
          </p:cNvPr>
          <p:cNvSpPr txBox="1"/>
          <p:nvPr/>
        </p:nvSpPr>
        <p:spPr>
          <a:xfrm>
            <a:off x="245097" y="6287678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Stephen M. Stahl, Essential Psychopharmacology, 2019 </a:t>
            </a:r>
          </a:p>
        </p:txBody>
      </p:sp>
    </p:spTree>
    <p:extLst>
      <p:ext uri="{BB962C8B-B14F-4D97-AF65-F5344CB8AC3E}">
        <p14:creationId xmlns:p14="http://schemas.microsoft.com/office/powerpoint/2010/main" val="178175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63F3A2-51BB-498C-A00C-72BCB767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6" y="148473"/>
            <a:ext cx="9193713" cy="586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71F77-7F9A-432D-B5D7-B995D98C34F9}"/>
              </a:ext>
            </a:extLst>
          </p:cNvPr>
          <p:cNvSpPr txBox="1"/>
          <p:nvPr/>
        </p:nvSpPr>
        <p:spPr>
          <a:xfrm>
            <a:off x="443059" y="6247862"/>
            <a:ext cx="1105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https://www.psychiatrienet.nl/switchtabel/show?id=SwitchAntipsychotics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1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271F77-7F9A-432D-B5D7-B995D98C34F9}"/>
              </a:ext>
            </a:extLst>
          </p:cNvPr>
          <p:cNvSpPr txBox="1"/>
          <p:nvPr/>
        </p:nvSpPr>
        <p:spPr>
          <a:xfrm>
            <a:off x="443059" y="6247862"/>
            <a:ext cx="1105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https://www.psychiatrienet.nl/switchtabel/show?id=SwitchAntipsychotics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F9E9E0-0631-4308-8691-9F1638A2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34" y="446477"/>
            <a:ext cx="9507277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F29E4-0FD6-411E-9D3B-927E1FE74C4C}"/>
              </a:ext>
            </a:extLst>
          </p:cNvPr>
          <p:cNvSpPr txBox="1"/>
          <p:nvPr/>
        </p:nvSpPr>
        <p:spPr>
          <a:xfrm>
            <a:off x="1766654" y="1731146"/>
            <a:ext cx="8478175" cy="63094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500" dirty="0"/>
              <a:t>Существуют два  основных подхода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62F53-FA2E-4B86-96D9-8AD4A053A4FE}"/>
              </a:ext>
            </a:extLst>
          </p:cNvPr>
          <p:cNvSpPr txBox="1"/>
          <p:nvPr/>
        </p:nvSpPr>
        <p:spPr>
          <a:xfrm>
            <a:off x="1287261" y="248575"/>
            <a:ext cx="943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Лечение психозов </a:t>
            </a:r>
            <a:r>
              <a:rPr lang="ru-RU" sz="3600" b="1" dirty="0" err="1"/>
              <a:t>дофаминовой</a:t>
            </a:r>
            <a:r>
              <a:rPr lang="ru-RU" sz="3600" b="1" dirty="0"/>
              <a:t> гиперчувствительности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092380C-E222-4FF1-9B86-4F92BBE5ACAF}"/>
              </a:ext>
            </a:extLst>
          </p:cNvPr>
          <p:cNvCxnSpPr/>
          <p:nvPr/>
        </p:nvCxnSpPr>
        <p:spPr>
          <a:xfrm flipH="1">
            <a:off x="3151573" y="2530136"/>
            <a:ext cx="816745" cy="71021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5D10462-4DE5-43AB-B19D-4B34C5E71B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05791" y="2583401"/>
            <a:ext cx="816745" cy="71021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275754C-88BA-4042-83F8-0BBCCBA3FBC9}"/>
              </a:ext>
            </a:extLst>
          </p:cNvPr>
          <p:cNvSpPr/>
          <p:nvPr/>
        </p:nvSpPr>
        <p:spPr>
          <a:xfrm>
            <a:off x="616226" y="3429000"/>
            <a:ext cx="4104861" cy="1630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Направленное на уменьшение повышения плотности </a:t>
            </a:r>
            <a:r>
              <a:rPr lang="en-US" sz="2400" dirty="0"/>
              <a:t>D</a:t>
            </a:r>
            <a:r>
              <a:rPr lang="ru-RU" sz="2400" baseline="-25000" dirty="0"/>
              <a:t>2 </a:t>
            </a:r>
            <a:r>
              <a:rPr lang="ru-RU" sz="2400" dirty="0"/>
              <a:t>рецепторов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A51AD20-A498-472A-ACC4-A23F65D761FB}"/>
              </a:ext>
            </a:extLst>
          </p:cNvPr>
          <p:cNvSpPr/>
          <p:nvPr/>
        </p:nvSpPr>
        <p:spPr>
          <a:xfrm>
            <a:off x="6990522" y="3504494"/>
            <a:ext cx="4104861" cy="1630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Направленное непосредственно на психотические симптомы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81A5D-4B83-48FE-88BA-BF11D2708C0B}"/>
              </a:ext>
            </a:extLst>
          </p:cNvPr>
          <p:cNvSpPr txBox="1"/>
          <p:nvPr/>
        </p:nvSpPr>
        <p:spPr>
          <a:xfrm>
            <a:off x="246015" y="6201423"/>
            <a:ext cx="1151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Chouinard G. · Samaha A.-N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 · Chouinard V.-A. · </a:t>
            </a:r>
            <a:r>
              <a:rPr lang="en-US" sz="1600" dirty="0" err="1">
                <a:solidFill>
                  <a:schemeClr val="bg1"/>
                </a:solidFill>
              </a:rPr>
              <a:t>Peretti</a:t>
            </a:r>
            <a:r>
              <a:rPr lang="en-US" sz="1600" dirty="0">
                <a:solidFill>
                  <a:schemeClr val="bg1"/>
                </a:solidFill>
              </a:rPr>
              <a:t> C.-S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· </a:t>
            </a:r>
            <a:r>
              <a:rPr lang="en-US" sz="1600" dirty="0" err="1">
                <a:solidFill>
                  <a:schemeClr val="bg1"/>
                </a:solidFill>
              </a:rPr>
              <a:t>Kanahara</a:t>
            </a:r>
            <a:r>
              <a:rPr lang="en-US" sz="1600" dirty="0">
                <a:solidFill>
                  <a:schemeClr val="bg1"/>
                </a:solidFill>
              </a:rPr>
              <a:t> N.· Takase M.· Iyo M.</a:t>
            </a:r>
            <a:r>
              <a:rPr lang="en-US" sz="1600" baseline="300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Psychother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Psychosom</a:t>
            </a:r>
            <a:r>
              <a:rPr lang="en-US" sz="1600" dirty="0">
                <a:solidFill>
                  <a:schemeClr val="bg1"/>
                </a:solidFill>
              </a:rPr>
              <a:t> 2017;86:189-219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6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74926" y="457200"/>
            <a:ext cx="995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уменьшение увеличения плотности </a:t>
            </a:r>
            <a:r>
              <a:rPr lang="en-US" sz="3600" b="1" dirty="0"/>
              <a:t>D</a:t>
            </a:r>
            <a:r>
              <a:rPr lang="ru-RU" sz="3600" b="1" baseline="-25000" dirty="0"/>
              <a:t>2 </a:t>
            </a:r>
            <a:r>
              <a:rPr lang="ru-RU" sz="3600" b="1" dirty="0"/>
              <a:t>рецепторов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484436" y="1898829"/>
            <a:ext cx="34916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err="1"/>
              <a:t>Нормотимики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8094-B3C8-4C17-B640-2CB4DDE425A0}"/>
              </a:ext>
            </a:extLst>
          </p:cNvPr>
          <p:cNvSpPr txBox="1"/>
          <p:nvPr/>
        </p:nvSpPr>
        <p:spPr>
          <a:xfrm>
            <a:off x="484436" y="2908300"/>
            <a:ext cx="660309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Ламотриджин (до 200 мг/</a:t>
            </a:r>
            <a:r>
              <a:rPr lang="ru-RU" sz="3200" dirty="0" err="1"/>
              <a:t>сут</a:t>
            </a:r>
            <a:r>
              <a:rPr lang="ru-RU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/>
              <a:t>Вальпроат</a:t>
            </a:r>
            <a:r>
              <a:rPr lang="ru-RU" sz="3200" dirty="0"/>
              <a:t> (125-500 мг/</a:t>
            </a:r>
            <a:r>
              <a:rPr lang="ru-RU" sz="3200" dirty="0" err="1"/>
              <a:t>сут</a:t>
            </a:r>
            <a:r>
              <a:rPr lang="ru-RU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/>
              <a:t>Карбамазепин</a:t>
            </a:r>
            <a:endParaRPr lang="ru-RU" sz="3200" dirty="0"/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D172C-A36A-4AF1-9C72-4A8794A5CC23}"/>
              </a:ext>
            </a:extLst>
          </p:cNvPr>
          <p:cNvSpPr txBox="1"/>
          <p:nvPr/>
        </p:nvSpPr>
        <p:spPr>
          <a:xfrm>
            <a:off x="7607300" y="1657529"/>
            <a:ext cx="4100264" cy="424731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/>
              <a:t>Нормотимики</a:t>
            </a:r>
            <a:r>
              <a:rPr lang="ru-RU" b="1" dirty="0"/>
              <a:t> могут быть одним из лучших подходов, т.к.: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Позволяют сохранять назначение нейролептиков в низких дозировках, что предотвращает потенциальное увеличение плотности </a:t>
            </a:r>
            <a:r>
              <a:rPr lang="en-US" dirty="0"/>
              <a:t>D</a:t>
            </a:r>
            <a:r>
              <a:rPr lang="ru-RU" baseline="-25000" dirty="0"/>
              <a:t>2 </a:t>
            </a:r>
            <a:r>
              <a:rPr lang="ru-RU" dirty="0"/>
              <a:t>рецепторов и формирование </a:t>
            </a:r>
            <a:r>
              <a:rPr lang="en-US" dirty="0"/>
              <a:t>D</a:t>
            </a:r>
            <a:r>
              <a:rPr lang="ru-RU" baseline="-25000" dirty="0"/>
              <a:t>2 </a:t>
            </a:r>
            <a:r>
              <a:rPr lang="en-US" baseline="30000" dirty="0"/>
              <a:t>high </a:t>
            </a:r>
            <a:r>
              <a:rPr lang="ru-RU" dirty="0"/>
              <a:t>рецепторов.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Помогают преодолеть резистентность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9B41B-E618-43EA-92DF-667813458545}"/>
              </a:ext>
            </a:extLst>
          </p:cNvPr>
          <p:cNvSpPr txBox="1"/>
          <p:nvPr/>
        </p:nvSpPr>
        <p:spPr>
          <a:xfrm>
            <a:off x="0" y="6146146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Chouinard G, Chouinard VA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Psychother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Psychosom</a:t>
            </a:r>
            <a:r>
              <a:rPr lang="en-US" sz="1200" dirty="0">
                <a:solidFill>
                  <a:schemeClr val="bg1"/>
                </a:solidFill>
              </a:rPr>
              <a:t> 2008;77:69-77</a:t>
            </a:r>
            <a:r>
              <a:rPr lang="ru-RU" sz="1200" dirty="0">
                <a:solidFill>
                  <a:schemeClr val="bg1"/>
                </a:solidFill>
              </a:rPr>
              <a:t>; </a:t>
            </a:r>
            <a:r>
              <a:rPr lang="en-US" sz="1200" dirty="0">
                <a:solidFill>
                  <a:schemeClr val="bg1"/>
                </a:solidFill>
              </a:rPr>
              <a:t>Chouinard G, </a:t>
            </a:r>
            <a:r>
              <a:rPr lang="en-US" sz="1200" dirty="0" err="1">
                <a:solidFill>
                  <a:schemeClr val="bg1"/>
                </a:solidFill>
              </a:rPr>
              <a:t>Beauclair</a:t>
            </a:r>
            <a:r>
              <a:rPr lang="en-US" sz="1200" dirty="0">
                <a:solidFill>
                  <a:schemeClr val="bg1"/>
                </a:solidFill>
              </a:rPr>
              <a:t> L, Belanger MC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Can J Psychiatry 1998;43:305</a:t>
            </a:r>
            <a:r>
              <a:rPr lang="ru-RU" sz="1200" dirty="0">
                <a:solidFill>
                  <a:schemeClr val="bg1"/>
                </a:solidFill>
              </a:rPr>
              <a:t>; </a:t>
            </a:r>
            <a:r>
              <a:rPr lang="en-US" sz="1200" dirty="0">
                <a:solidFill>
                  <a:schemeClr val="bg1"/>
                </a:solidFill>
              </a:rPr>
              <a:t>Kolivakis TT, </a:t>
            </a:r>
            <a:r>
              <a:rPr lang="en-US" sz="1200" dirty="0" err="1">
                <a:solidFill>
                  <a:schemeClr val="bg1"/>
                </a:solidFill>
              </a:rPr>
              <a:t>Beauclair</a:t>
            </a:r>
            <a:r>
              <a:rPr lang="en-US" sz="1200" dirty="0">
                <a:solidFill>
                  <a:schemeClr val="bg1"/>
                </a:solidFill>
              </a:rPr>
              <a:t> L, </a:t>
            </a:r>
            <a:r>
              <a:rPr lang="en-US" sz="1200" dirty="0" err="1">
                <a:solidFill>
                  <a:schemeClr val="bg1"/>
                </a:solidFill>
              </a:rPr>
              <a:t>Margolese</a:t>
            </a:r>
            <a:r>
              <a:rPr lang="en-US" sz="1200" dirty="0">
                <a:solidFill>
                  <a:schemeClr val="bg1"/>
                </a:solidFill>
              </a:rPr>
              <a:t> HC, Chouinard G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Can</a:t>
            </a:r>
            <a:r>
              <a:rPr lang="ru-RU" sz="1200" dirty="0">
                <a:solidFill>
                  <a:schemeClr val="bg1"/>
                </a:solidFill>
              </a:rPr>
              <a:t> J </a:t>
            </a:r>
            <a:r>
              <a:rPr lang="ru-RU" sz="1200" dirty="0" err="1">
                <a:solidFill>
                  <a:schemeClr val="bg1"/>
                </a:solidFill>
              </a:rPr>
              <a:t>Psychiatry</a:t>
            </a:r>
            <a:r>
              <a:rPr lang="ru-RU" sz="1200" dirty="0">
                <a:solidFill>
                  <a:schemeClr val="bg1"/>
                </a:solidFill>
              </a:rPr>
              <a:t> 2004;49:280: </a:t>
            </a:r>
            <a:r>
              <a:rPr lang="en-US" sz="1200" dirty="0">
                <a:solidFill>
                  <a:schemeClr val="bg1"/>
                </a:solidFill>
              </a:rPr>
              <a:t>Chouinard G. et al., 2017</a:t>
            </a:r>
            <a:r>
              <a:rPr lang="ru-RU" sz="1200" dirty="0">
                <a:solidFill>
                  <a:schemeClr val="bg1"/>
                </a:solidFill>
              </a:rPr>
              <a:t>; </a:t>
            </a:r>
            <a:r>
              <a:rPr lang="en-US" sz="1200" dirty="0" err="1">
                <a:solidFill>
                  <a:schemeClr val="bg1"/>
                </a:solidFill>
              </a:rPr>
              <a:t>Chouinar</a:t>
            </a:r>
            <a:r>
              <a:rPr lang="en-US" sz="1200" dirty="0">
                <a:solidFill>
                  <a:schemeClr val="bg1"/>
                </a:solidFill>
              </a:rPr>
              <a:t> · Samaha A.-N,· Chouinard V.-A· </a:t>
            </a:r>
            <a:r>
              <a:rPr lang="en-US" sz="1200" dirty="0" err="1">
                <a:solidFill>
                  <a:schemeClr val="bg1"/>
                </a:solidFill>
              </a:rPr>
              <a:t>Peretti</a:t>
            </a:r>
            <a:r>
              <a:rPr lang="en-US" sz="1200" dirty="0">
                <a:solidFill>
                  <a:schemeClr val="bg1"/>
                </a:solidFill>
              </a:rPr>
              <a:t> C.-S.</a:t>
            </a:r>
            <a:r>
              <a:rPr lang="en-US" sz="1200" baseline="300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Kanahara</a:t>
            </a:r>
            <a:r>
              <a:rPr lang="en-US" sz="1200" dirty="0">
                <a:solidFill>
                  <a:schemeClr val="bg1"/>
                </a:solidFill>
              </a:rPr>
              <a:t> N. · Takase M.· Iyo M.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Psychother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Psychosom</a:t>
            </a:r>
            <a:r>
              <a:rPr lang="en-US" sz="1200" dirty="0">
                <a:solidFill>
                  <a:schemeClr val="bg1"/>
                </a:solidFill>
              </a:rPr>
              <a:t> 2017;86:189-219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60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484436" y="1898829"/>
            <a:ext cx="5003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err="1"/>
              <a:t>Азенапин</a:t>
            </a:r>
            <a:r>
              <a:rPr lang="ru-RU" sz="3600" dirty="0"/>
              <a:t> (</a:t>
            </a:r>
            <a:r>
              <a:rPr lang="ru-RU" sz="3600" dirty="0" err="1"/>
              <a:t>Сафрис</a:t>
            </a:r>
            <a:r>
              <a:rPr lang="ru-RU" sz="3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9B41B-E618-43EA-92DF-667813458545}"/>
              </a:ext>
            </a:extLst>
          </p:cNvPr>
          <p:cNvSpPr txBox="1"/>
          <p:nvPr/>
        </p:nvSpPr>
        <p:spPr>
          <a:xfrm>
            <a:off x="0" y="6146146"/>
            <a:ext cx="119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Weber</a:t>
            </a:r>
            <a:r>
              <a:rPr lang="ru-RU" dirty="0">
                <a:solidFill>
                  <a:schemeClr val="bg1"/>
                </a:solidFill>
              </a:rPr>
              <a:t> J, </a:t>
            </a:r>
            <a:r>
              <a:rPr lang="ru-RU" dirty="0" err="1">
                <a:solidFill>
                  <a:schemeClr val="bg1"/>
                </a:solidFill>
              </a:rPr>
              <a:t>McCormack</a:t>
            </a:r>
            <a:r>
              <a:rPr lang="ru-RU" dirty="0">
                <a:solidFill>
                  <a:schemeClr val="bg1"/>
                </a:solidFill>
              </a:rPr>
              <a:t> PL: </a:t>
            </a:r>
            <a:r>
              <a:rPr lang="ru-RU" dirty="0" err="1">
                <a:solidFill>
                  <a:schemeClr val="bg1"/>
                </a:solidFill>
              </a:rPr>
              <a:t>Asenapine</a:t>
            </a:r>
            <a:r>
              <a:rPr lang="ru-RU" dirty="0">
                <a:solidFill>
                  <a:schemeClr val="bg1"/>
                </a:solidFill>
              </a:rPr>
              <a:t>. CNS </a:t>
            </a:r>
            <a:r>
              <a:rPr lang="ru-RU" dirty="0" err="1">
                <a:solidFill>
                  <a:schemeClr val="bg1"/>
                </a:solidFill>
              </a:rPr>
              <a:t>Drugs</a:t>
            </a:r>
            <a:r>
              <a:rPr lang="ru-RU" dirty="0">
                <a:solidFill>
                  <a:schemeClr val="bg1"/>
                </a:solidFill>
              </a:rPr>
              <a:t> 2009;23:781-792; </a:t>
            </a:r>
            <a:r>
              <a:rPr lang="en-US" dirty="0">
                <a:solidFill>
                  <a:schemeClr val="bg1"/>
                </a:solidFill>
              </a:rPr>
              <a:t>Matteo P., 2013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B5DDF-A3ED-4599-AC0A-967D45AA845E}"/>
              </a:ext>
            </a:extLst>
          </p:cNvPr>
          <p:cNvSpPr txBox="1"/>
          <p:nvPr/>
        </p:nvSpPr>
        <p:spPr>
          <a:xfrm>
            <a:off x="685800" y="2852196"/>
            <a:ext cx="11277600" cy="288284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Эффективен за счет того, что является сильным агонистом </a:t>
            </a:r>
            <a:r>
              <a:rPr lang="ru-RU" sz="3200" b="1" dirty="0"/>
              <a:t>5-HT </a:t>
            </a:r>
            <a:r>
              <a:rPr lang="ru-RU" sz="3200" b="1" baseline="-25000" dirty="0"/>
              <a:t>1A</a:t>
            </a:r>
            <a:r>
              <a:rPr lang="ru-RU" sz="3200" baseline="-25000" dirty="0"/>
              <a:t> </a:t>
            </a:r>
            <a:r>
              <a:rPr lang="ru-RU" sz="3200" dirty="0"/>
              <a:t>и антагонистом к </a:t>
            </a:r>
            <a:r>
              <a:rPr lang="ru-RU" sz="3200" b="1" dirty="0"/>
              <a:t>5-HT </a:t>
            </a:r>
            <a:r>
              <a:rPr lang="ru-RU" sz="3200" b="1" baseline="-25000" dirty="0"/>
              <a:t>2 </a:t>
            </a:r>
            <a:endParaRPr lang="en-US" sz="3200" b="1" baseline="-25000" dirty="0"/>
          </a:p>
          <a:p>
            <a:endParaRPr lang="ru-RU" sz="32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5-HT </a:t>
            </a:r>
            <a:r>
              <a:rPr lang="ru-RU" sz="3200" baseline="-25000" dirty="0"/>
              <a:t>2 </a:t>
            </a:r>
            <a:r>
              <a:rPr lang="en-US" sz="3200" dirty="0"/>
              <a:t>&gt; </a:t>
            </a:r>
            <a:r>
              <a:rPr lang="ru-RU" sz="3200" dirty="0"/>
              <a:t>5-HT </a:t>
            </a:r>
            <a:r>
              <a:rPr lang="en-US" sz="3200" baseline="-25000" dirty="0"/>
              <a:t>6 </a:t>
            </a:r>
            <a:r>
              <a:rPr lang="en-US" sz="3200" dirty="0"/>
              <a:t>&gt; </a:t>
            </a:r>
            <a:r>
              <a:rPr lang="ru-RU" sz="3200" dirty="0"/>
              <a:t>5-HT </a:t>
            </a:r>
            <a:r>
              <a:rPr lang="en-US" sz="3200" baseline="-25000" dirty="0"/>
              <a:t>7 </a:t>
            </a:r>
            <a:r>
              <a:rPr lang="en-US" sz="3200" dirty="0"/>
              <a:t>&gt; </a:t>
            </a:r>
            <a:r>
              <a:rPr lang="en-US" sz="3200" b="1" dirty="0"/>
              <a:t>D</a:t>
            </a:r>
            <a:r>
              <a:rPr lang="ru-RU" sz="3200" b="1" baseline="-25000" dirty="0"/>
              <a:t>2</a:t>
            </a:r>
            <a:endParaRPr lang="en-US" sz="3200" b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Эффективен в отношении ПДГ, вызванного </a:t>
            </a:r>
            <a:r>
              <a:rPr lang="ru-RU" sz="3200" dirty="0" err="1"/>
              <a:t>зипразидоном</a:t>
            </a:r>
            <a:r>
              <a:rPr lang="ru-RU" sz="3200" dirty="0"/>
              <a:t> </a:t>
            </a:r>
            <a:r>
              <a:rPr lang="ru-RU" sz="2000" dirty="0"/>
              <a:t>(</a:t>
            </a:r>
            <a:r>
              <a:rPr lang="en-US" sz="2000" dirty="0"/>
              <a:t>Rajkumar RP: </a:t>
            </a:r>
            <a:r>
              <a:rPr lang="ru-RU" sz="2000" dirty="0" err="1"/>
              <a:t>Case</a:t>
            </a:r>
            <a:r>
              <a:rPr lang="ru-RU" sz="2000" dirty="0"/>
              <a:t> </a:t>
            </a:r>
            <a:r>
              <a:rPr lang="ru-RU" sz="2000" dirty="0" err="1"/>
              <a:t>Rep</a:t>
            </a:r>
            <a:r>
              <a:rPr lang="ru-RU" sz="2000" dirty="0"/>
              <a:t> </a:t>
            </a:r>
            <a:r>
              <a:rPr lang="ru-RU" sz="2000" dirty="0" err="1"/>
              <a:t>Psychiatry</a:t>
            </a:r>
            <a:r>
              <a:rPr lang="ru-RU" sz="2000" dirty="0"/>
              <a:t> 2014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4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459036" y="1352629"/>
            <a:ext cx="144783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/>
              <a:t>ЭСТ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9B41B-E618-43EA-92DF-667813458545}"/>
              </a:ext>
            </a:extLst>
          </p:cNvPr>
          <p:cNvSpPr txBox="1"/>
          <p:nvPr/>
        </p:nvSpPr>
        <p:spPr>
          <a:xfrm>
            <a:off x="0" y="6146146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McGarvey KA, </a:t>
            </a:r>
            <a:r>
              <a:rPr lang="en-US" dirty="0" err="1">
                <a:solidFill>
                  <a:schemeClr val="bg1"/>
                </a:solidFill>
              </a:rPr>
              <a:t>Zis</a:t>
            </a:r>
            <a:r>
              <a:rPr lang="en-US" dirty="0">
                <a:solidFill>
                  <a:schemeClr val="bg1"/>
                </a:solidFill>
              </a:rPr>
              <a:t> AP, Brown EE, </a:t>
            </a:r>
            <a:r>
              <a:rPr lang="en-US" dirty="0" err="1">
                <a:solidFill>
                  <a:schemeClr val="bg1"/>
                </a:solidFill>
              </a:rPr>
              <a:t>Nomikos</a:t>
            </a:r>
            <a:r>
              <a:rPr lang="en-US" dirty="0">
                <a:solidFill>
                  <a:schemeClr val="bg1"/>
                </a:solidFill>
              </a:rPr>
              <a:t> GG, Fibiger HC: ECS-induced dopamine release: effects of electrode placement, anticonvulsant treatment, and stimulus intensity. Biol Psychiatry 1993;34:152-157</a:t>
            </a:r>
            <a:r>
              <a:rPr lang="en-US" dirty="0"/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B5DDF-A3ED-4599-AC0A-967D45AA845E}"/>
              </a:ext>
            </a:extLst>
          </p:cNvPr>
          <p:cNvSpPr txBox="1"/>
          <p:nvPr/>
        </p:nvSpPr>
        <p:spPr>
          <a:xfrm>
            <a:off x="324126" y="2465386"/>
            <a:ext cx="11277600" cy="292387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Эффективна за счет того, что </a:t>
            </a:r>
            <a:r>
              <a:rPr lang="ru-RU" sz="3200" b="1" dirty="0"/>
              <a:t>вызывает кратковременный выброс дофамина </a:t>
            </a:r>
            <a:r>
              <a:rPr lang="ru-RU" sz="3200" dirty="0"/>
              <a:t>в стриатуме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 Есть данные, что ЭСТ ослабляет сверхчувствительность к дофамину </a:t>
            </a:r>
            <a:r>
              <a:rPr lang="ru-RU" sz="2400" dirty="0"/>
              <a:t>(</a:t>
            </a:r>
            <a:r>
              <a:rPr lang="en-US" sz="2400" dirty="0" err="1"/>
              <a:t>Lerer</a:t>
            </a:r>
            <a:r>
              <a:rPr lang="en-US" sz="2400" dirty="0"/>
              <a:t> B, Jabotinsky-Rubin K, </a:t>
            </a:r>
            <a:r>
              <a:rPr lang="en-US" sz="2400" dirty="0" err="1"/>
              <a:t>Bannet</a:t>
            </a:r>
            <a:r>
              <a:rPr lang="en-US" sz="2400" dirty="0"/>
              <a:t> J, </a:t>
            </a:r>
            <a:r>
              <a:rPr lang="en-US" sz="2400" dirty="0" err="1"/>
              <a:t>Ebstein</a:t>
            </a:r>
            <a:r>
              <a:rPr lang="en-US" sz="2400" dirty="0"/>
              <a:t> RP, </a:t>
            </a:r>
            <a:r>
              <a:rPr lang="en-US" sz="2400" dirty="0" err="1"/>
              <a:t>Belmaker</a:t>
            </a:r>
            <a:r>
              <a:rPr lang="en-US" sz="2400" dirty="0"/>
              <a:t> RH 1982;80:131-134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531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31153-7381-4A9C-8B8F-005B5E607AAF}"/>
              </a:ext>
            </a:extLst>
          </p:cNvPr>
          <p:cNvSpPr txBox="1"/>
          <p:nvPr/>
        </p:nvSpPr>
        <p:spPr>
          <a:xfrm>
            <a:off x="1311896" y="245097"/>
            <a:ext cx="1003011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Недостатки длительной терапии антипсихотиками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3C7E8-8E0E-44D3-9C82-8156219B46F6}"/>
              </a:ext>
            </a:extLst>
          </p:cNvPr>
          <p:cNvSpPr txBox="1"/>
          <p:nvPr/>
        </p:nvSpPr>
        <p:spPr>
          <a:xfrm>
            <a:off x="612743" y="1923068"/>
            <a:ext cx="100301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50%</a:t>
            </a:r>
            <a:r>
              <a:rPr lang="ru-RU" sz="3200" dirty="0"/>
              <a:t> - феномен </a:t>
            </a:r>
            <a:r>
              <a:rPr lang="ru-RU" sz="3200" dirty="0" err="1"/>
              <a:t>тахифилаксии</a:t>
            </a: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30%</a:t>
            </a:r>
            <a:r>
              <a:rPr lang="ru-RU" sz="3200" dirty="0"/>
              <a:t> - случаи терапевтической резистентности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/>
              <a:t>8-12%</a:t>
            </a:r>
            <a:r>
              <a:rPr lang="ru-RU" sz="3200" dirty="0"/>
              <a:t> - развитие поздней дискинезии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Хронические ЭПС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Развитие гиперчувствительности рецепторов к дофамину и </a:t>
            </a:r>
            <a:r>
              <a:rPr lang="ru-RU" sz="3200" b="1" dirty="0"/>
              <a:t>психозов </a:t>
            </a:r>
            <a:r>
              <a:rPr lang="ru-RU" sz="3200" b="1" dirty="0" err="1"/>
              <a:t>дофаминовой</a:t>
            </a:r>
            <a:r>
              <a:rPr lang="ru-RU" sz="3200" b="1" dirty="0"/>
              <a:t> гиперчувствительности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67266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324126" y="1240757"/>
            <a:ext cx="8948283" cy="1200329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/>
              <a:t>Атипичные антипсихотики с длинным </a:t>
            </a:r>
          </a:p>
          <a:p>
            <a:r>
              <a:rPr lang="ru-RU" sz="3600" dirty="0"/>
              <a:t>периодом полувыведения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E3C9B-82E5-4837-A711-3424845C89A9}"/>
              </a:ext>
            </a:extLst>
          </p:cNvPr>
          <p:cNvSpPr txBox="1"/>
          <p:nvPr/>
        </p:nvSpPr>
        <p:spPr>
          <a:xfrm>
            <a:off x="324126" y="3015961"/>
            <a:ext cx="11277600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Прежде всего </a:t>
            </a:r>
            <a:r>
              <a:rPr lang="ru-RU" sz="2400" b="1" dirty="0">
                <a:solidFill>
                  <a:schemeClr val="tx1"/>
                </a:solidFill>
              </a:rPr>
              <a:t>пролонгированные инъекционные лекарственные формы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Должны стабилизировать блокаду рецепторов D </a:t>
            </a:r>
            <a:r>
              <a:rPr lang="ru-RU" sz="2400" baseline="-25000" dirty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 в пределах оптимальных терапевтических диапазонов и свести к минимуму колебания выше и ниже терапевтических уровней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5762-C988-4771-A586-581540ABCD3F}"/>
              </a:ext>
            </a:extLst>
          </p:cNvPr>
          <p:cNvSpPr txBox="1"/>
          <p:nvPr/>
        </p:nvSpPr>
        <p:spPr>
          <a:xfrm>
            <a:off x="222526" y="6237715"/>
            <a:ext cx="1158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Kimura H, </a:t>
            </a:r>
            <a:r>
              <a:rPr lang="en-US" sz="1600" dirty="0" err="1">
                <a:solidFill>
                  <a:schemeClr val="bg1"/>
                </a:solidFill>
              </a:rPr>
              <a:t>Kanahara</a:t>
            </a:r>
            <a:r>
              <a:rPr lang="en-US" sz="1600" dirty="0">
                <a:solidFill>
                  <a:schemeClr val="bg1"/>
                </a:solidFill>
              </a:rPr>
              <a:t> N, Watanabe H, Iyo M. </a:t>
            </a:r>
            <a:r>
              <a:rPr lang="en-US" sz="1600" dirty="0" err="1">
                <a:solidFill>
                  <a:schemeClr val="bg1"/>
                </a:solidFill>
              </a:rPr>
              <a:t>Schizophr</a:t>
            </a:r>
            <a:r>
              <a:rPr lang="en-US" sz="1600" dirty="0">
                <a:solidFill>
                  <a:schemeClr val="bg1"/>
                </a:solidFill>
              </a:rPr>
              <a:t> Res 2013;145:130-131</a:t>
            </a:r>
            <a:r>
              <a:rPr lang="ru-RU" sz="1600" dirty="0">
                <a:solidFill>
                  <a:schemeClr val="bg1"/>
                </a:solidFill>
              </a:rPr>
              <a:t>; </a:t>
            </a:r>
            <a:r>
              <a:rPr lang="en-US" sz="1600" dirty="0">
                <a:solidFill>
                  <a:schemeClr val="bg1"/>
                </a:solidFill>
              </a:rPr>
              <a:t>Kimura H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Schizophr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Res</a:t>
            </a:r>
            <a:r>
              <a:rPr lang="ru-RU" sz="1600" dirty="0">
                <a:solidFill>
                  <a:schemeClr val="bg1"/>
                </a:solidFill>
              </a:rPr>
              <a:t> 2014;155:52-58.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99205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324126" y="1240757"/>
            <a:ext cx="6030818" cy="830997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Атипичные антипсихотики с длинным </a:t>
            </a:r>
          </a:p>
          <a:p>
            <a:r>
              <a:rPr lang="ru-RU" sz="2400" dirty="0"/>
              <a:t>периодом полувыведения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E3C9B-82E5-4837-A711-3424845C89A9}"/>
              </a:ext>
            </a:extLst>
          </p:cNvPr>
          <p:cNvSpPr txBox="1"/>
          <p:nvPr/>
        </p:nvSpPr>
        <p:spPr>
          <a:xfrm>
            <a:off x="324126" y="2155146"/>
            <a:ext cx="11277600" cy="3662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Таблетированный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палиперидон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Выпускается в форме с замедленным высвобождением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Период полувыведения – 23 часа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Меньшие колебания концентрации препарата в крови, чем у </a:t>
            </a:r>
            <a:r>
              <a:rPr lang="ru-RU" sz="2400" dirty="0" err="1">
                <a:solidFill>
                  <a:schemeClr val="tx1"/>
                </a:solidFill>
              </a:rPr>
              <a:t>рисперидона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Дозировка не равна дозировке </a:t>
            </a:r>
            <a:r>
              <a:rPr lang="ru-RU" sz="2400" dirty="0" err="1">
                <a:solidFill>
                  <a:schemeClr val="tx1"/>
                </a:solidFill>
              </a:rPr>
              <a:t>рисперидона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Следует начинать с 6 мг, при необходимости увеличить до 9 мг/</a:t>
            </a:r>
            <a:r>
              <a:rPr lang="ru-RU" sz="2400" dirty="0" err="1">
                <a:solidFill>
                  <a:schemeClr val="tx1"/>
                </a:solidFill>
              </a:rPr>
              <a:t>сут</a:t>
            </a:r>
            <a:r>
              <a:rPr lang="ru-RU" sz="2400" dirty="0">
                <a:solidFill>
                  <a:schemeClr val="tx1"/>
                </a:solidFill>
              </a:rPr>
              <a:t> на 8-й день лечения, или даже до 12 мг/</a:t>
            </a:r>
            <a:r>
              <a:rPr lang="ru-RU" sz="2400" dirty="0" err="1">
                <a:solidFill>
                  <a:schemeClr val="tx1"/>
                </a:solidFill>
              </a:rPr>
              <a:t>сут</a:t>
            </a:r>
            <a:r>
              <a:rPr lang="ru-RU" sz="2400" dirty="0">
                <a:solidFill>
                  <a:schemeClr val="tx1"/>
                </a:solidFill>
              </a:rPr>
              <a:t> на 15-й день лечения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Пролонгированная инъекционная форма</a:t>
            </a:r>
            <a:r>
              <a:rPr lang="ru-RU" sz="2400" dirty="0">
                <a:solidFill>
                  <a:schemeClr val="tx1"/>
                </a:solidFill>
              </a:rPr>
              <a:t> применяется раз в 4 недели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1C898-4684-42E1-85D5-658032BD6AF6}"/>
              </a:ext>
            </a:extLst>
          </p:cNvPr>
          <p:cNvSpPr txBox="1"/>
          <p:nvPr/>
        </p:nvSpPr>
        <p:spPr>
          <a:xfrm>
            <a:off x="1" y="6278251"/>
            <a:ext cx="1201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Stephen M. Stahl, Essential Psychopharmacology, 2019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en-US" sz="1400" u="sng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Masaomi</a:t>
            </a:r>
            <a:r>
              <a:rPr lang="en-US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Iyo</a:t>
            </a:r>
            <a:r>
              <a:rPr lang="en-US" sz="1400" baseline="30000" dirty="0">
                <a:solidFill>
                  <a:schemeClr val="bg1"/>
                </a:solidFill>
              </a:rPr>
              <a:t> </a:t>
            </a:r>
            <a:r>
              <a:rPr lang="ru-RU" sz="1400" baseline="300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et al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</a:rPr>
              <a:t>Journal of Clinical Psychopharmacology: </a:t>
            </a:r>
            <a:r>
              <a:rPr lang="en-US" sz="1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 2013 - Volume 33 - Issue 3 - p 398-404</a:t>
            </a:r>
            <a:r>
              <a:rPr lang="ru-RU" sz="1400" u="sng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4503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324126" y="1240757"/>
            <a:ext cx="8948283" cy="1200329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/>
              <a:t>Атипичные антипсихотики с длинным </a:t>
            </a:r>
          </a:p>
          <a:p>
            <a:r>
              <a:rPr lang="ru-RU" sz="3600" dirty="0"/>
              <a:t>периодом полувыведения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E3C9B-82E5-4837-A711-3424845C89A9}"/>
              </a:ext>
            </a:extLst>
          </p:cNvPr>
          <p:cNvSpPr txBox="1"/>
          <p:nvPr/>
        </p:nvSpPr>
        <p:spPr>
          <a:xfrm>
            <a:off x="324126" y="2662018"/>
            <a:ext cx="11277600" cy="3108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1"/>
                </a:solidFill>
              </a:rPr>
              <a:t>Данные по </a:t>
            </a:r>
            <a:r>
              <a:rPr lang="ru-RU" sz="2000" b="1" u="sng" dirty="0">
                <a:solidFill>
                  <a:schemeClr val="tx1"/>
                </a:solidFill>
              </a:rPr>
              <a:t>инъекционному пролонгированному </a:t>
            </a:r>
            <a:r>
              <a:rPr lang="ru-RU" sz="2000" b="1" u="sng" dirty="0" err="1">
                <a:solidFill>
                  <a:schemeClr val="tx1"/>
                </a:solidFill>
              </a:rPr>
              <a:t>рисперидону</a:t>
            </a:r>
            <a:r>
              <a:rPr lang="ru-RU" sz="2000" u="sng" dirty="0">
                <a:solidFill>
                  <a:schemeClr val="tx1"/>
                </a:solidFill>
              </a:rPr>
              <a:t>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</a:rPr>
              <a:t>Имеет большую эффективность у пациентов с шизофренией с резистентностью к лечению с ПДГ по сравнению с пациентами с резистентностью к лечению без ПДГ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</a:rPr>
              <a:t>Средняя доза нейролептика, выраженная в эквиваленте </a:t>
            </a:r>
            <a:r>
              <a:rPr lang="ru-RU" sz="2000" dirty="0" err="1">
                <a:solidFill>
                  <a:schemeClr val="tx1"/>
                </a:solidFill>
              </a:rPr>
              <a:t>хлорпромазина</a:t>
            </a:r>
            <a:r>
              <a:rPr lang="ru-RU" sz="2000" dirty="0">
                <a:solidFill>
                  <a:schemeClr val="tx1"/>
                </a:solidFill>
              </a:rPr>
              <a:t> (в мг/</a:t>
            </a:r>
            <a:r>
              <a:rPr lang="ru-RU" sz="2000" dirty="0" err="1">
                <a:solidFill>
                  <a:schemeClr val="tx1"/>
                </a:solidFill>
              </a:rPr>
              <a:t>сут</a:t>
            </a:r>
            <a:r>
              <a:rPr lang="ru-RU" sz="2000" dirty="0">
                <a:solidFill>
                  <a:schemeClr val="tx1"/>
                </a:solidFill>
              </a:rPr>
              <a:t>), не изменилась </a:t>
            </a:r>
            <a:r>
              <a:rPr lang="ru-RU" sz="2000" b="1" dirty="0">
                <a:solidFill>
                  <a:schemeClr val="tx1"/>
                </a:solidFill>
              </a:rPr>
              <a:t>до и после 12 месяцев лечения</a:t>
            </a:r>
            <a:r>
              <a:rPr lang="ru-RU" sz="2000" dirty="0">
                <a:solidFill>
                  <a:schemeClr val="tx1"/>
                </a:solidFill>
              </a:rPr>
              <a:t>. Это говорит о том, что у пациентов, получавших лечение , </a:t>
            </a:r>
            <a:r>
              <a:rPr lang="ru-RU" sz="2000" b="1" dirty="0">
                <a:solidFill>
                  <a:schemeClr val="tx1"/>
                </a:solidFill>
              </a:rPr>
              <a:t>не было изменений в плотности рецепторов D </a:t>
            </a:r>
            <a:r>
              <a:rPr lang="ru-RU" sz="2000" b="1" baseline="-25000" dirty="0">
                <a:solidFill>
                  <a:schemeClr val="tx1"/>
                </a:solidFill>
              </a:rPr>
              <a:t>2 </a:t>
            </a:r>
            <a:r>
              <a:rPr lang="ru-RU" sz="2000" baseline="-25000" dirty="0">
                <a:solidFill>
                  <a:schemeClr val="tx1"/>
                </a:solidFill>
              </a:rPr>
              <a:t>. 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</a:rPr>
              <a:t>Таким образом, инъекционный </a:t>
            </a:r>
            <a:r>
              <a:rPr lang="ru-RU" sz="2000" dirty="0" err="1">
                <a:solidFill>
                  <a:schemeClr val="tx1"/>
                </a:solidFill>
              </a:rPr>
              <a:t>рисперидон</a:t>
            </a:r>
            <a:r>
              <a:rPr lang="ru-RU" sz="2000" dirty="0">
                <a:solidFill>
                  <a:schemeClr val="tx1"/>
                </a:solidFill>
              </a:rPr>
              <a:t> является симптом-ориентированным лечением, которое может уменьшить симптомы ПДГ, частоту эпизодов ПДГ и сопутствующие двигательные расстройства в течение минимум 1-2 лет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5762-C988-4771-A586-581540ABCD3F}"/>
              </a:ext>
            </a:extLst>
          </p:cNvPr>
          <p:cNvSpPr txBox="1"/>
          <p:nvPr/>
        </p:nvSpPr>
        <p:spPr>
          <a:xfrm>
            <a:off x="222526" y="6237715"/>
            <a:ext cx="106282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Kimura</a:t>
            </a:r>
            <a:r>
              <a:rPr lang="ru-RU" dirty="0">
                <a:solidFill>
                  <a:schemeClr val="bg1"/>
                </a:solidFill>
              </a:rPr>
              <a:t> H </a:t>
            </a:r>
            <a:r>
              <a:rPr lang="en-US" dirty="0">
                <a:solidFill>
                  <a:schemeClr val="bg1"/>
                </a:solidFill>
              </a:rPr>
              <a:t>et al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Schizophr</a:t>
            </a:r>
            <a:r>
              <a:rPr lang="en-US" dirty="0">
                <a:solidFill>
                  <a:schemeClr val="bg1"/>
                </a:solidFill>
              </a:rPr>
              <a:t> Res 2014;155:52-58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en-US" dirty="0">
                <a:solidFill>
                  <a:schemeClr val="bg1"/>
                </a:solidFill>
              </a:rPr>
              <a:t> Kimura H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et al. </a:t>
            </a:r>
            <a:r>
              <a:rPr lang="ru-RU" dirty="0" err="1">
                <a:solidFill>
                  <a:schemeClr val="bg1"/>
                </a:solidFill>
              </a:rPr>
              <a:t>Schizophr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Res</a:t>
            </a:r>
            <a:r>
              <a:rPr lang="ru-RU" dirty="0">
                <a:solidFill>
                  <a:schemeClr val="bg1"/>
                </a:solidFill>
              </a:rPr>
              <a:t> 2013;145:130-131.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6222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484436" y="1898829"/>
            <a:ext cx="24913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err="1"/>
              <a:t>Клозапин</a:t>
            </a:r>
            <a:r>
              <a:rPr lang="ru-RU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9B41B-E618-43EA-92DF-667813458545}"/>
              </a:ext>
            </a:extLst>
          </p:cNvPr>
          <p:cNvSpPr txBox="1"/>
          <p:nvPr/>
        </p:nvSpPr>
        <p:spPr>
          <a:xfrm>
            <a:off x="0" y="6206606"/>
            <a:ext cx="119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B5DDF-A3ED-4599-AC0A-967D45AA845E}"/>
              </a:ext>
            </a:extLst>
          </p:cNvPr>
          <p:cNvSpPr txBox="1"/>
          <p:nvPr/>
        </p:nvSpPr>
        <p:spPr>
          <a:xfrm>
            <a:off x="685800" y="2852196"/>
            <a:ext cx="11277600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Один из самых сложных профилей связывания с различными рецепторами, к которым он имеет гораздо большее сродство, чем к </a:t>
            </a:r>
            <a:r>
              <a:rPr lang="en-US" sz="3200" b="1" dirty="0">
                <a:solidFill>
                  <a:schemeClr val="tx1"/>
                </a:solidFill>
              </a:rPr>
              <a:t>D</a:t>
            </a:r>
            <a:r>
              <a:rPr lang="ru-RU" sz="3200" b="1" baseline="-25000" dirty="0">
                <a:solidFill>
                  <a:schemeClr val="tx1"/>
                </a:solidFill>
              </a:rPr>
              <a:t>2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Антагонист </a:t>
            </a:r>
            <a:r>
              <a:rPr lang="ru-RU" sz="3200" b="1" dirty="0">
                <a:solidFill>
                  <a:schemeClr val="tx1"/>
                </a:solidFill>
              </a:rPr>
              <a:t>5-HT </a:t>
            </a:r>
            <a:r>
              <a:rPr lang="ru-RU" sz="3200" b="1" baseline="-25000" dirty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F8772D-FF53-411B-BAE3-774462FD71CE}"/>
              </a:ext>
            </a:extLst>
          </p:cNvPr>
          <p:cNvSpPr/>
          <p:nvPr/>
        </p:nvSpPr>
        <p:spPr>
          <a:xfrm>
            <a:off x="71247" y="6237715"/>
            <a:ext cx="1204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Moncrieff</a:t>
            </a:r>
            <a:r>
              <a:rPr lang="ru-RU" sz="1600" dirty="0">
                <a:solidFill>
                  <a:schemeClr val="bg1"/>
                </a:solidFill>
              </a:rPr>
              <a:t> J, </a:t>
            </a:r>
            <a:r>
              <a:rPr lang="ru-RU" sz="1600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Acta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Scand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2006;114:3-13; </a:t>
            </a:r>
            <a:r>
              <a:rPr lang="ru-RU" sz="1600" dirty="0" err="1">
                <a:solidFill>
                  <a:schemeClr val="bg1"/>
                </a:solidFill>
              </a:rPr>
              <a:t>Kristensen</a:t>
            </a:r>
            <a:r>
              <a:rPr lang="ru-RU" sz="1600" dirty="0">
                <a:solidFill>
                  <a:schemeClr val="bg1"/>
                </a:solidFill>
              </a:rPr>
              <a:t> D, J ECT 2013;29:271-276;  </a:t>
            </a:r>
            <a:r>
              <a:rPr lang="en-US" sz="1600" dirty="0">
                <a:solidFill>
                  <a:schemeClr val="bg1"/>
                </a:solidFill>
              </a:rPr>
              <a:t>Chouinard G. et al., 1994</a:t>
            </a:r>
            <a:r>
              <a:rPr lang="ru-RU" sz="1600" dirty="0">
                <a:solidFill>
                  <a:schemeClr val="bg1"/>
                </a:solidFill>
              </a:rPr>
              <a:t>; </a:t>
            </a:r>
            <a:r>
              <a:rPr lang="en-US" sz="1600" dirty="0">
                <a:solidFill>
                  <a:schemeClr val="bg1"/>
                </a:solidFill>
              </a:rPr>
              <a:t>Nakata Y. et al., 2017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493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9C326-A764-46A5-ADC0-C58DC35C2D37}"/>
              </a:ext>
            </a:extLst>
          </p:cNvPr>
          <p:cNvSpPr txBox="1"/>
          <p:nvPr/>
        </p:nvSpPr>
        <p:spPr>
          <a:xfrm>
            <a:off x="324126" y="435619"/>
            <a:ext cx="995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Направленное на лечение ПДГ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DB728-E2E0-4498-AC64-B5091862C161}"/>
              </a:ext>
            </a:extLst>
          </p:cNvPr>
          <p:cNvSpPr txBox="1"/>
          <p:nvPr/>
        </p:nvSpPr>
        <p:spPr>
          <a:xfrm>
            <a:off x="484436" y="1898829"/>
            <a:ext cx="24913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err="1"/>
              <a:t>Клозапин</a:t>
            </a:r>
            <a:r>
              <a:rPr lang="ru-RU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9B41B-E618-43EA-92DF-667813458545}"/>
              </a:ext>
            </a:extLst>
          </p:cNvPr>
          <p:cNvSpPr txBox="1"/>
          <p:nvPr/>
        </p:nvSpPr>
        <p:spPr>
          <a:xfrm>
            <a:off x="0" y="6206606"/>
            <a:ext cx="119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B5DDF-A3ED-4599-AC0A-967D45AA845E}"/>
              </a:ext>
            </a:extLst>
          </p:cNvPr>
          <p:cNvSpPr txBox="1"/>
          <p:nvPr/>
        </p:nvSpPr>
        <p:spPr>
          <a:xfrm>
            <a:off x="685800" y="2852196"/>
            <a:ext cx="11277600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Рекомендуется перевод на </a:t>
            </a:r>
            <a:r>
              <a:rPr lang="ru-RU" sz="2800" b="1" dirty="0" err="1">
                <a:solidFill>
                  <a:schemeClr val="tx1"/>
                </a:solidFill>
              </a:rPr>
              <a:t>клозапин</a:t>
            </a:r>
            <a:r>
              <a:rPr lang="ru-RU" sz="2800" dirty="0">
                <a:solidFill>
                  <a:schemeClr val="tx1"/>
                </a:solidFill>
              </a:rPr>
              <a:t> в средних дозах (300-400 мг/</a:t>
            </a:r>
            <a:r>
              <a:rPr lang="ru-RU" sz="2800" dirty="0" err="1">
                <a:solidFill>
                  <a:schemeClr val="tx1"/>
                </a:solidFill>
              </a:rPr>
              <a:t>сут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Однако прекращение приема </a:t>
            </a:r>
            <a:r>
              <a:rPr lang="ru-RU" sz="2800" dirty="0" err="1">
                <a:solidFill>
                  <a:schemeClr val="tx1"/>
                </a:solidFill>
              </a:rPr>
              <a:t>клозапина</a:t>
            </a:r>
            <a:r>
              <a:rPr lang="ru-RU" sz="2800" dirty="0">
                <a:solidFill>
                  <a:schemeClr val="tx1"/>
                </a:solidFill>
              </a:rPr>
              <a:t>, при уже сформированной гиперчувствительности,  может вызывать тяжелые психотические симптомы, иногда не отвечающие на возобновление приема препарата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F8772D-FF53-411B-BAE3-774462FD71CE}"/>
              </a:ext>
            </a:extLst>
          </p:cNvPr>
          <p:cNvSpPr/>
          <p:nvPr/>
        </p:nvSpPr>
        <p:spPr>
          <a:xfrm>
            <a:off x="71247" y="6237715"/>
            <a:ext cx="1204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Moncrieff</a:t>
            </a:r>
            <a:r>
              <a:rPr lang="ru-RU" sz="1600" dirty="0">
                <a:solidFill>
                  <a:schemeClr val="bg1"/>
                </a:solidFill>
              </a:rPr>
              <a:t> J, </a:t>
            </a:r>
            <a:r>
              <a:rPr lang="ru-RU" sz="1600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Acta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Scand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2006;114:3-13; </a:t>
            </a:r>
            <a:r>
              <a:rPr lang="ru-RU" sz="1600" dirty="0" err="1">
                <a:solidFill>
                  <a:schemeClr val="bg1"/>
                </a:solidFill>
              </a:rPr>
              <a:t>Kristensen</a:t>
            </a:r>
            <a:r>
              <a:rPr lang="ru-RU" sz="1600" dirty="0">
                <a:solidFill>
                  <a:schemeClr val="bg1"/>
                </a:solidFill>
              </a:rPr>
              <a:t> D, J ECT 2013;29:271-276;  </a:t>
            </a:r>
            <a:r>
              <a:rPr lang="en-US" sz="1600" dirty="0">
                <a:solidFill>
                  <a:schemeClr val="bg1"/>
                </a:solidFill>
              </a:rPr>
              <a:t>Chouinard G. et al., 1994</a:t>
            </a:r>
            <a:r>
              <a:rPr lang="ru-RU" sz="1600" dirty="0">
                <a:solidFill>
                  <a:schemeClr val="bg1"/>
                </a:solidFill>
              </a:rPr>
              <a:t>; </a:t>
            </a:r>
            <a:r>
              <a:rPr lang="en-US" sz="1600" dirty="0">
                <a:solidFill>
                  <a:schemeClr val="bg1"/>
                </a:solidFill>
              </a:rPr>
              <a:t>Nakata Y. et al., 2017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92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19D0AB-A808-474F-AB46-30ED0B6C616B}"/>
              </a:ext>
            </a:extLst>
          </p:cNvPr>
          <p:cNvSpPr txBox="1"/>
          <p:nvPr/>
        </p:nvSpPr>
        <p:spPr>
          <a:xfrm>
            <a:off x="1913642" y="377073"/>
            <a:ext cx="76828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/>
              <a:t>Применение АПВ – не панацея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DF27D-AA66-4C03-A38F-8A968912687E}"/>
              </a:ext>
            </a:extLst>
          </p:cNvPr>
          <p:cNvSpPr txBox="1"/>
          <p:nvPr/>
        </p:nvSpPr>
        <p:spPr>
          <a:xfrm>
            <a:off x="458770" y="1545996"/>
            <a:ext cx="92696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ПДГ были описаны при применении </a:t>
            </a:r>
            <a:r>
              <a:rPr lang="ru-RU" sz="3200" b="1" dirty="0" err="1"/>
              <a:t>арипипразола</a:t>
            </a:r>
            <a:r>
              <a:rPr lang="ru-RU" sz="3200" dirty="0"/>
              <a:t> (</a:t>
            </a:r>
            <a:r>
              <a:rPr lang="en-US" sz="3200" i="1" dirty="0"/>
              <a:t>Takase et al, 2015</a:t>
            </a:r>
            <a:r>
              <a:rPr lang="en-US" sz="3200" dirty="0"/>
              <a:t>)</a:t>
            </a:r>
            <a:r>
              <a:rPr lang="ru-RU" sz="3200" dirty="0"/>
              <a:t>, </a:t>
            </a:r>
            <a:r>
              <a:rPr lang="ru-RU" sz="3200" b="1" dirty="0" err="1"/>
              <a:t>зипразидона</a:t>
            </a:r>
            <a:r>
              <a:rPr lang="ru-RU" sz="3200" dirty="0"/>
              <a:t> (</a:t>
            </a:r>
            <a:r>
              <a:rPr lang="en-US" sz="3200" dirty="0"/>
              <a:t>J</a:t>
            </a:r>
            <a:r>
              <a:rPr lang="en-US" sz="3200" i="1" dirty="0"/>
              <a:t>acob M.R., 2012</a:t>
            </a:r>
            <a:r>
              <a:rPr lang="ru-RU" sz="3200" i="1" dirty="0"/>
              <a:t>;</a:t>
            </a:r>
            <a:r>
              <a:rPr lang="en-US" sz="3200" i="1" dirty="0"/>
              <a:t> Rajkumar R., 2014</a:t>
            </a:r>
            <a:r>
              <a:rPr lang="en-US" sz="3200" dirty="0"/>
              <a:t>)</a:t>
            </a:r>
            <a:r>
              <a:rPr lang="ru-RU" sz="3200" dirty="0"/>
              <a:t>, </a:t>
            </a:r>
            <a:r>
              <a:rPr lang="ru-RU" sz="3200" b="1" dirty="0" err="1"/>
              <a:t>рисперидона</a:t>
            </a:r>
            <a:r>
              <a:rPr lang="ru-RU" sz="3200" dirty="0"/>
              <a:t> (</a:t>
            </a:r>
            <a:r>
              <a:rPr lang="en-US" sz="3200" i="1" dirty="0" err="1"/>
              <a:t>Chounard</a:t>
            </a:r>
            <a:r>
              <a:rPr lang="en-US" sz="3200" i="1" dirty="0"/>
              <a:t> G. et al., 1994</a:t>
            </a:r>
            <a:r>
              <a:rPr lang="en-US" sz="3200" dirty="0"/>
              <a:t>)</a:t>
            </a:r>
            <a:r>
              <a:rPr lang="ru-RU" sz="3200" dirty="0"/>
              <a:t>, </a:t>
            </a:r>
            <a:r>
              <a:rPr lang="ru-RU" sz="3200" b="1" dirty="0" err="1"/>
              <a:t>кветиапина</a:t>
            </a:r>
            <a:r>
              <a:rPr lang="ru-RU" sz="3200" dirty="0"/>
              <a:t> </a:t>
            </a:r>
            <a:r>
              <a:rPr lang="en-US" sz="3200" dirty="0"/>
              <a:t>(</a:t>
            </a:r>
            <a:r>
              <a:rPr lang="en-US" sz="3200" i="1" dirty="0" err="1"/>
              <a:t>Margolese</a:t>
            </a:r>
            <a:r>
              <a:rPr lang="en-US" sz="3200" i="1" dirty="0"/>
              <a:t> H.C., 2002</a:t>
            </a:r>
            <a:r>
              <a:rPr lang="ru-RU" sz="3200" i="1" dirty="0"/>
              <a:t>;</a:t>
            </a:r>
            <a:r>
              <a:rPr lang="en-US" sz="3200" i="1" dirty="0"/>
              <a:t> Moncrieff J, 2006</a:t>
            </a:r>
            <a:r>
              <a:rPr lang="en-US" sz="3200" dirty="0"/>
              <a:t>) </a:t>
            </a:r>
            <a:r>
              <a:rPr lang="ru-RU" sz="3200" dirty="0"/>
              <a:t>и </a:t>
            </a:r>
            <a:r>
              <a:rPr lang="ru-RU" sz="3200" b="1" dirty="0" err="1"/>
              <a:t>клозапина</a:t>
            </a:r>
            <a:r>
              <a:rPr lang="en-US" sz="3200" dirty="0"/>
              <a:t> (</a:t>
            </a:r>
            <a:r>
              <a:rPr lang="en-US" sz="3200" i="1" dirty="0" err="1"/>
              <a:t>Ekblom</a:t>
            </a:r>
            <a:r>
              <a:rPr lang="en-US" sz="3200" i="1" dirty="0"/>
              <a:t> B. et al. 1984</a:t>
            </a:r>
            <a:r>
              <a:rPr lang="en-US" sz="3200" dirty="0"/>
              <a:t>)</a:t>
            </a:r>
            <a:endParaRPr lang="ru-RU" sz="3200" dirty="0"/>
          </a:p>
          <a:p>
            <a:pPr algn="just"/>
            <a:r>
              <a:rPr lang="ru-RU" dirty="0"/>
              <a:t>К тому же нейролептики могут не повышать плотность D </a:t>
            </a:r>
            <a:r>
              <a:rPr lang="ru-RU" baseline="-25000" dirty="0"/>
              <a:t>2</a:t>
            </a:r>
            <a:r>
              <a:rPr lang="ru-RU" dirty="0"/>
              <a:t>рецепторов, но увеличивать плотность </a:t>
            </a:r>
            <a:r>
              <a:rPr lang="ru-RU" dirty="0" err="1"/>
              <a:t>дофаминовых</a:t>
            </a:r>
            <a:r>
              <a:rPr lang="ru-RU" dirty="0"/>
              <a:t> рецепторов D </a:t>
            </a:r>
            <a:r>
              <a:rPr lang="ru-RU" baseline="-25000" dirty="0"/>
              <a:t>2 </a:t>
            </a:r>
            <a:r>
              <a:rPr lang="ru-RU" baseline="30000" dirty="0" err="1"/>
              <a:t>High</a:t>
            </a:r>
            <a:r>
              <a:rPr lang="ru-RU" dirty="0"/>
              <a:t> 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6B270-26A8-459C-83FD-B83345E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083" y="4721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24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94F16-7F6B-4306-887F-4DFF21E09207}"/>
              </a:ext>
            </a:extLst>
          </p:cNvPr>
          <p:cNvSpPr txBox="1"/>
          <p:nvPr/>
        </p:nvSpPr>
        <p:spPr>
          <a:xfrm>
            <a:off x="4738540" y="395926"/>
            <a:ext cx="271491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96AF9-36E7-4704-8DEB-D99728A12423}"/>
              </a:ext>
            </a:extLst>
          </p:cNvPr>
          <p:cNvSpPr txBox="1"/>
          <p:nvPr/>
        </p:nvSpPr>
        <p:spPr>
          <a:xfrm>
            <a:off x="505904" y="1060595"/>
            <a:ext cx="114001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Феномен гиперчувствительности </a:t>
            </a:r>
            <a:r>
              <a:rPr lang="ru-RU" sz="2300" dirty="0" err="1"/>
              <a:t>дофаминовых</a:t>
            </a:r>
            <a:r>
              <a:rPr lang="ru-RU" sz="2300" dirty="0"/>
              <a:t> рецепторов малоизучены и часто недооцениваются клиницистами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Неожиданные психотические эпизоды и терапевтическую резистентность нередко объясняют особенностью неблагоприятного течения заболевания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ЭПС, </a:t>
            </a:r>
            <a:r>
              <a:rPr lang="ru-RU" sz="2300" dirty="0" err="1"/>
              <a:t>гиперпролактинемия</a:t>
            </a:r>
            <a:r>
              <a:rPr lang="ru-RU" sz="2300" dirty="0"/>
              <a:t>, необходимость периодического повышения дозировки для удержания антипсихотического эффекта, внезапные психотические приступы на фоне изменений в терапии должны насторожить врача на предмет формирования гиперчувствительности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При лечении пациентов с уже установленным ПДГ следует отдавать предпочтение пролонгированным формам атипичных антипсихотиков, атипичным антипсихотикам с более длинным периодом полувыведения, частичным агонистам к дофамину, а при неэффективности – антиконвульсантам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790A-B8F9-4FE2-9885-0C821C21183F}"/>
              </a:ext>
            </a:extLst>
          </p:cNvPr>
          <p:cNvSpPr txBox="1"/>
          <p:nvPr/>
        </p:nvSpPr>
        <p:spPr>
          <a:xfrm>
            <a:off x="505904" y="6277408"/>
            <a:ext cx="1040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Мосолов С.Н., Современная терапия психических расстройств. – 2018. – № 4. – С. 41P49</a:t>
            </a:r>
          </a:p>
        </p:txBody>
      </p:sp>
    </p:spTree>
    <p:extLst>
      <p:ext uri="{BB962C8B-B14F-4D97-AF65-F5344CB8AC3E}">
        <p14:creationId xmlns:p14="http://schemas.microsoft.com/office/powerpoint/2010/main" val="110250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E146D0-3EDE-45C0-B3AF-A34DE1C1AA07}"/>
              </a:ext>
            </a:extLst>
          </p:cNvPr>
          <p:cNvSpPr/>
          <p:nvPr/>
        </p:nvSpPr>
        <p:spPr>
          <a:xfrm>
            <a:off x="615884" y="911573"/>
            <a:ext cx="109602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Текущие руководства по лечению предоставляют стратегии </a:t>
            </a:r>
            <a:r>
              <a:rPr lang="ru-RU" sz="2400" b="1" dirty="0"/>
              <a:t>раннего и постоянного </a:t>
            </a:r>
            <a:r>
              <a:rPr lang="ru-RU" sz="2400" dirty="0"/>
              <a:t>применения нейролептиков с целью смягчения эскалации психотических симптомов и предотвращения рецидивов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Несмотря на раннее фармакологическое вмешательство, по-прежнему существует неопределенность в отношении долгосрочной эффективности этих препаратов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Доказательства некоторых исследований ставят под сомнение обоснованность существующих руководств по лечению, которые поощряют постоянное использование антипсихотических препаратов для лечения шизофрении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38A17-3424-4A91-B05B-5C0145D2775E}"/>
              </a:ext>
            </a:extLst>
          </p:cNvPr>
          <p:cNvSpPr txBox="1"/>
          <p:nvPr/>
        </p:nvSpPr>
        <p:spPr>
          <a:xfrm>
            <a:off x="292230" y="6199215"/>
            <a:ext cx="1175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Lehman A., Lieberman J., Dixon L., McGlashan T., Miller A., ​​Perkins D., </a:t>
            </a:r>
            <a:r>
              <a:rPr lang="en-US" sz="1500" dirty="0" err="1">
                <a:solidFill>
                  <a:schemeClr val="bg1"/>
                </a:solidFill>
              </a:rPr>
              <a:t>Kreyenbuhl</a:t>
            </a:r>
            <a:r>
              <a:rPr lang="en-US" sz="1500" dirty="0">
                <a:solidFill>
                  <a:schemeClr val="bg1"/>
                </a:solidFill>
              </a:rPr>
              <a:t> J. 2004</a:t>
            </a:r>
            <a:r>
              <a:rPr lang="ru-RU" sz="1500" dirty="0">
                <a:solidFill>
                  <a:schemeClr val="bg1"/>
                </a:solidFill>
              </a:rPr>
              <a:t> Клинические рекомендации. Лечение шизофрении. </a:t>
            </a:r>
            <a:r>
              <a:rPr lang="ru-RU" sz="1500" i="1" dirty="0">
                <a:solidFill>
                  <a:schemeClr val="bg1"/>
                </a:solidFill>
              </a:rPr>
              <a:t>Можно. Дж. Психиатрия. </a:t>
            </a:r>
            <a:r>
              <a:rPr lang="ru-RU" sz="1500" dirty="0">
                <a:solidFill>
                  <a:schemeClr val="bg1"/>
                </a:solidFill>
              </a:rPr>
              <a:t>2005 г.; </a:t>
            </a:r>
            <a:r>
              <a:rPr lang="en-US" sz="15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Yin</a:t>
            </a:r>
            <a:r>
              <a:rPr lang="ru-RU" sz="1500" u="sng" dirty="0">
                <a:solidFill>
                  <a:schemeClr val="bg1"/>
                </a:solidFill>
              </a:rPr>
              <a:t> </a:t>
            </a:r>
            <a:r>
              <a:rPr lang="en-US" sz="1500" u="sng" dirty="0">
                <a:solidFill>
                  <a:schemeClr val="bg1"/>
                </a:solidFill>
              </a:rPr>
              <a:t>et al. </a:t>
            </a:r>
            <a:r>
              <a:rPr lang="en-US" sz="1500" u="sng" dirty="0" err="1">
                <a:solidFill>
                  <a:schemeClr val="bg1"/>
                </a:solidFill>
              </a:rPr>
              <a:t>Curr</a:t>
            </a:r>
            <a:r>
              <a:rPr lang="en-US" sz="1500" u="sng" dirty="0">
                <a:solidFill>
                  <a:schemeClr val="bg1"/>
                </a:solidFill>
              </a:rPr>
              <a:t> </a:t>
            </a:r>
            <a:r>
              <a:rPr lang="en-US" sz="1500" u="sng" dirty="0" err="1">
                <a:solidFill>
                  <a:schemeClr val="bg1"/>
                </a:solidFill>
              </a:rPr>
              <a:t>Neuropharmacol</a:t>
            </a:r>
            <a:r>
              <a:rPr lang="en-US" sz="1500" u="sng" dirty="0">
                <a:solidFill>
                  <a:schemeClr val="bg1"/>
                </a:solidFill>
              </a:rPr>
              <a:t>, </a:t>
            </a:r>
            <a:r>
              <a:rPr lang="en-US" sz="1500" dirty="0">
                <a:solidFill>
                  <a:schemeClr val="bg1"/>
                </a:solidFill>
              </a:rPr>
              <a:t>2017 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41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CDD41-6321-4DD9-817C-64466C31AFB0}"/>
              </a:ext>
            </a:extLst>
          </p:cNvPr>
          <p:cNvSpPr txBox="1"/>
          <p:nvPr/>
        </p:nvSpPr>
        <p:spPr>
          <a:xfrm>
            <a:off x="1366887" y="2196445"/>
            <a:ext cx="965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3858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5EF12-9D81-4074-B3E7-A6C2B8CF8007}"/>
              </a:ext>
            </a:extLst>
          </p:cNvPr>
          <p:cNvSpPr txBox="1"/>
          <p:nvPr/>
        </p:nvSpPr>
        <p:spPr>
          <a:xfrm>
            <a:off x="487051" y="1225485"/>
            <a:ext cx="11217897" cy="33855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Психоз </a:t>
            </a:r>
            <a:r>
              <a:rPr lang="ru-RU" sz="2800" b="1" dirty="0" err="1"/>
              <a:t>дофаминовой</a:t>
            </a:r>
            <a:r>
              <a:rPr lang="ru-RU" sz="2800" b="1" dirty="0"/>
              <a:t> гиперчувствительности</a:t>
            </a:r>
            <a:r>
              <a:rPr lang="ru-RU" sz="2800" dirty="0"/>
              <a:t> (ПДГ, </a:t>
            </a:r>
            <a:r>
              <a:rPr lang="en-US" sz="2800" dirty="0"/>
              <a:t>dopamine </a:t>
            </a:r>
            <a:r>
              <a:rPr lang="en-US" sz="2800" dirty="0" err="1"/>
              <a:t>supersensitivity</a:t>
            </a:r>
            <a:r>
              <a:rPr lang="en-US" sz="2800" dirty="0"/>
              <a:t> psychosis (DSP) or late-onset psychosis (LOP)</a:t>
            </a:r>
            <a:r>
              <a:rPr lang="ru-RU" sz="2800" dirty="0"/>
              <a:t> – внезапное усиление или возникновение психотической симптоматики после отмены антипсихотика/снижения его дозы/смены на другой антипсихотик/в интервале между приемом доз на фоне длительного приема нейролептиков.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5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F46594-0BAD-4E12-A00D-4DBBA9A4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3" y="41342"/>
            <a:ext cx="8636214" cy="6775315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13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0A6AE-AAA4-4731-B58A-8E88EF2B4560}"/>
              </a:ext>
            </a:extLst>
          </p:cNvPr>
          <p:cNvSpPr txBox="1"/>
          <p:nvPr/>
        </p:nvSpPr>
        <p:spPr>
          <a:xfrm>
            <a:off x="571383" y="405353"/>
            <a:ext cx="866688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Нейролептики первого и второго поколения блокируют D2 - рецепторы и очень эффективны в начале лечения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2579C-0F4E-4633-8597-A18053F74CEE}"/>
              </a:ext>
            </a:extLst>
          </p:cNvPr>
          <p:cNvSpPr txBox="1"/>
          <p:nvPr/>
        </p:nvSpPr>
        <p:spPr>
          <a:xfrm>
            <a:off x="490196" y="2205872"/>
            <a:ext cx="10614580" cy="33855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Суть проблемы ятрогенного ПДГ заключается в длительном лечении антипсихотиками, при котором длительная блокада D </a:t>
            </a:r>
            <a:r>
              <a:rPr lang="ru-RU" sz="2800" baseline="-25000" dirty="0"/>
              <a:t>2 </a:t>
            </a:r>
            <a:r>
              <a:rPr lang="ru-RU" sz="2800" dirty="0"/>
              <a:t>– рецепторов вызывает повышение их плотности и преобразование в более «активные» </a:t>
            </a:r>
            <a:r>
              <a:rPr lang="en-US" sz="2800" dirty="0"/>
              <a:t>D</a:t>
            </a:r>
            <a:r>
              <a:rPr lang="en-US" sz="2800" baseline="-25000" dirty="0"/>
              <a:t>2</a:t>
            </a:r>
            <a:r>
              <a:rPr lang="en-US" sz="2800" baseline="30000" dirty="0"/>
              <a:t>high </a:t>
            </a:r>
            <a:r>
              <a:rPr lang="en-US" sz="2800" dirty="0"/>
              <a:t>– </a:t>
            </a:r>
            <a:r>
              <a:rPr lang="ru-RU" sz="2800" dirty="0"/>
              <a:t>рецепторы, что в будущем приводит к терапевтической резистентности, симптомам поздней дискинезии и психозам гиперчувствительности</a:t>
            </a:r>
            <a:endParaRPr lang="ru-RU" sz="2800" baseline="-2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05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8B8F7-B01C-4FC9-A936-74F0C4B792B4}"/>
              </a:ext>
            </a:extLst>
          </p:cNvPr>
          <p:cNvSpPr txBox="1"/>
          <p:nvPr/>
        </p:nvSpPr>
        <p:spPr>
          <a:xfrm>
            <a:off x="2728025" y="410147"/>
            <a:ext cx="67265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/>
              <a:t>Диагностические критерии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4ACAE-D3B8-4E5C-8750-F97CE2C251E7}"/>
              </a:ext>
            </a:extLst>
          </p:cNvPr>
          <p:cNvSpPr txBox="1"/>
          <p:nvPr/>
        </p:nvSpPr>
        <p:spPr>
          <a:xfrm>
            <a:off x="408494" y="1253764"/>
            <a:ext cx="112273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Длительность применения нейролептиков </a:t>
            </a:r>
            <a:r>
              <a:rPr lang="ru-RU" sz="2400" b="1" dirty="0"/>
              <a:t>не менее 3-х месяцев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Один из следующих критериев </a:t>
            </a:r>
            <a:r>
              <a:rPr lang="ru-RU" sz="2400" dirty="0"/>
              <a:t>:</a:t>
            </a:r>
          </a:p>
          <a:p>
            <a:r>
              <a:rPr lang="ru-RU" sz="2400" dirty="0"/>
              <a:t>А) развитие психотических симптомов после отмены антипсихотика/снижения его дозы/смены на другой антипсихотик/в интервале между приемом доз в течение ближайших 6-ти недель с </a:t>
            </a:r>
            <a:r>
              <a:rPr lang="ru-RU" sz="2400" dirty="0" err="1"/>
              <a:t>таблетированных</a:t>
            </a:r>
            <a:r>
              <a:rPr lang="ru-RU" sz="2400" dirty="0"/>
              <a:t> форм и в течение 3-х месяцев с депонированных форм</a:t>
            </a:r>
          </a:p>
          <a:p>
            <a:r>
              <a:rPr lang="ru-RU" sz="2400" dirty="0"/>
              <a:t>Б) для купирования состояния требуются более высокие дозы нейролептиков, чем раньше</a:t>
            </a:r>
          </a:p>
          <a:p>
            <a:r>
              <a:rPr lang="ru-RU" sz="2400" dirty="0"/>
              <a:t>В)наличие симптомов поздней дискинезии, которые появляются при отмене нейролептика и исчезают или уменьшаются при возобновлении терапии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94ABBF-9AEC-4121-B935-9FC60D2D833E}"/>
              </a:ext>
            </a:extLst>
          </p:cNvPr>
          <p:cNvSpPr/>
          <p:nvPr/>
        </p:nvSpPr>
        <p:spPr>
          <a:xfrm>
            <a:off x="408494" y="6226900"/>
            <a:ext cx="11365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</a:rPr>
              <a:t>Наката, Ю; 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</a:rPr>
              <a:t>Канахара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</a:rPr>
              <a:t>, Н.; </a:t>
            </a:r>
            <a:r>
              <a:rPr lang="ru-RU" sz="1400" i="1" dirty="0" err="1">
                <a:solidFill>
                  <a:schemeClr val="bg1"/>
                </a:solidFill>
                <a:latin typeface="Arial" panose="020B0604020202020204" pitchFamily="34" charset="0"/>
              </a:rPr>
              <a:t>Иё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</a:rPr>
              <a:t>, М. (декабрь 2017 г.). «Психоз сверхчувствительности к дофамину при шизофрении: концепции и последствия в клинической практике». Журнал психофармакологии (Оксфорд, Англия). 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31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</a:rPr>
              <a:t>(12): 1511–1518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6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08DFE-894A-435D-9AEB-2FBBFF7D1C56}"/>
              </a:ext>
            </a:extLst>
          </p:cNvPr>
          <p:cNvSpPr txBox="1"/>
          <p:nvPr/>
        </p:nvSpPr>
        <p:spPr>
          <a:xfrm>
            <a:off x="2714920" y="348791"/>
            <a:ext cx="63129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/>
              <a:t>Клинические проявления ПДГ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746C0-93ED-4C25-A6B3-6EAC1FB0F227}"/>
              </a:ext>
            </a:extLst>
          </p:cNvPr>
          <p:cNvSpPr txBox="1"/>
          <p:nvPr/>
        </p:nvSpPr>
        <p:spPr>
          <a:xfrm>
            <a:off x="190107" y="1187777"/>
            <a:ext cx="118117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Аффективно-бредовая, галлюцинаторно-параноидная симптоматика или </a:t>
            </a:r>
            <a:r>
              <a:rPr lang="ru-RU" sz="2800" dirty="0" err="1"/>
              <a:t>кататоно-геберфренная</a:t>
            </a:r>
            <a:r>
              <a:rPr lang="ru-RU" sz="2800" dirty="0"/>
              <a:t> симптоматика с усложнением синдрома первичного психоза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Несвойственная раннее клинической картине более грубая галлюцинаторно-бредовая симптоматика (появление психических автоматизмов, </a:t>
            </a:r>
            <a:r>
              <a:rPr lang="ru-RU" sz="2800" dirty="0" err="1"/>
              <a:t>персикуторный</a:t>
            </a:r>
            <a:r>
              <a:rPr lang="ru-RU" sz="2800" dirty="0"/>
              <a:t> бред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Субъективное восприятие пациентом необычности симптомов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Сложно дифференцировать с рецидивом, необходимо анализировать историю антипсихотической терапии и динамику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180153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4F728-3963-4E32-827E-DF059AB8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7" y="63631"/>
            <a:ext cx="11949805" cy="67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7451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925</TotalTime>
  <Words>1736</Words>
  <Application>Microsoft Office PowerPoint</Application>
  <PresentationFormat>Широкоэкранный</PresentationFormat>
  <Paragraphs>170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Times New Roman</vt:lpstr>
      <vt:lpstr>Verdana</vt:lpstr>
      <vt:lpstr>Галерея</vt:lpstr>
      <vt:lpstr>Психозы дофаминовой гиперчувствительности: генез, клинические особенности, рекомендации по лечению и профилактике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предпочтительнее АПВ?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Правильная смена антипсихотиков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Красная</dc:creator>
  <cp:lastModifiedBy>Анастасия Красная</cp:lastModifiedBy>
  <cp:revision>124</cp:revision>
  <dcterms:created xsi:type="dcterms:W3CDTF">2022-06-28T04:58:46Z</dcterms:created>
  <dcterms:modified xsi:type="dcterms:W3CDTF">2022-06-30T06:06:50Z</dcterms:modified>
</cp:coreProperties>
</file>