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314" r:id="rId3"/>
    <p:sldId id="315" r:id="rId4"/>
    <p:sldId id="321" r:id="rId5"/>
    <p:sldId id="323" r:id="rId6"/>
    <p:sldId id="324" r:id="rId7"/>
    <p:sldId id="316" r:id="rId8"/>
    <p:sldId id="317" r:id="rId9"/>
    <p:sldId id="319" r:id="rId10"/>
    <p:sldId id="318" r:id="rId11"/>
    <p:sldId id="276" r:id="rId12"/>
    <p:sldId id="348" r:id="rId13"/>
    <p:sldId id="279" r:id="rId14"/>
    <p:sldId id="281" r:id="rId15"/>
    <p:sldId id="309" r:id="rId16"/>
    <p:sldId id="327" r:id="rId17"/>
    <p:sldId id="325" r:id="rId18"/>
    <p:sldId id="350" r:id="rId19"/>
    <p:sldId id="289" r:id="rId20"/>
    <p:sldId id="328" r:id="rId21"/>
    <p:sldId id="330" r:id="rId22"/>
    <p:sldId id="331" r:id="rId23"/>
    <p:sldId id="332" r:id="rId24"/>
    <p:sldId id="333" r:id="rId25"/>
    <p:sldId id="334" r:id="rId26"/>
    <p:sldId id="300" r:id="rId27"/>
    <p:sldId id="307" r:id="rId28"/>
    <p:sldId id="306" r:id="rId29"/>
    <p:sldId id="303" r:id="rId30"/>
    <p:sldId id="340" r:id="rId31"/>
    <p:sldId id="292" r:id="rId32"/>
    <p:sldId id="342" r:id="rId33"/>
    <p:sldId id="343" r:id="rId34"/>
    <p:sldId id="345" r:id="rId3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59" autoAdjust="0"/>
  </p:normalViewPr>
  <p:slideViewPr>
    <p:cSldViewPr>
      <p:cViewPr varScale="1">
        <p:scale>
          <a:sx n="71" d="100"/>
          <a:sy n="71" d="100"/>
        </p:scale>
        <p:origin x="-96" y="-198"/>
      </p:cViewPr>
      <p:guideLst>
        <p:guide orient="horz" pos="2160"/>
        <p:guide pos="2880"/>
      </p:guideLst>
    </p:cSldViewPr>
  </p:slideViewPr>
  <p:outlineViewPr>
    <p:cViewPr>
      <p:scale>
        <a:sx n="33" d="100"/>
        <a:sy n="33" d="100"/>
      </p:scale>
      <p:origin x="0" y="735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4"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Заголовок 11"/>
          <p:cNvSpPr>
            <a:spLocks noGrp="1"/>
          </p:cNvSpPr>
          <p:nvPr>
            <p:ph type="ctrTitle"/>
          </p:nvPr>
        </p:nvSpPr>
        <p:spPr>
          <a:xfrm>
            <a:off x="3366868" y="533400"/>
            <a:ext cx="5105400" cy="2868168"/>
          </a:xfrm>
        </p:spPr>
        <p:txBody>
          <a:bodyPr>
            <a:noAutofit/>
          </a:bodyPr>
          <a:lstStyle>
            <a:lvl1pPr algn="r">
              <a:defRPr sz="4200" b="1"/>
            </a:lvl1pPr>
            <a:extLst/>
          </a:lstStyle>
          <a:p>
            <a:r>
              <a:rPr lang="ru-RU" smtClean="0"/>
              <a:t>Образец заголовка</a:t>
            </a:r>
            <a:endParaRPr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6" name="Дата 30"/>
          <p:cNvSpPr>
            <a:spLocks noGrp="1"/>
          </p:cNvSpPr>
          <p:nvPr>
            <p:ph type="dt" sz="half" idx="10"/>
          </p:nvPr>
        </p:nvSpPr>
        <p:spPr>
          <a:xfrm>
            <a:off x="5870575" y="6557963"/>
            <a:ext cx="2003425" cy="227012"/>
          </a:xfrm>
        </p:spPr>
        <p:txBody>
          <a:bodyPr/>
          <a:lstStyle>
            <a:lvl1pPr>
              <a:defRPr lang="en-US" smtClean="0">
                <a:solidFill>
                  <a:srgbClr val="FFFFFF"/>
                </a:solidFill>
              </a:defRPr>
            </a:lvl1pPr>
            <a:extLst/>
          </a:lstStyle>
          <a:p>
            <a:pPr>
              <a:defRPr/>
            </a:pPr>
            <a:fld id="{AC5FE24E-0332-4CDD-98C2-2A8AF8069595}" type="datetimeFigureOut">
              <a:rPr lang="ru-RU"/>
              <a:pPr>
                <a:defRPr/>
              </a:pPr>
              <a:t>23.12.2010</a:t>
            </a:fld>
            <a:endParaRPr lang="ru-RU"/>
          </a:p>
        </p:txBody>
      </p:sp>
      <p:sp>
        <p:nvSpPr>
          <p:cNvPr id="7" name="Нижний колонтитул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lang="ru-RU"/>
          </a:p>
        </p:txBody>
      </p:sp>
      <p:sp>
        <p:nvSpPr>
          <p:cNvPr id="8" name="Номер слайда 28"/>
          <p:cNvSpPr>
            <a:spLocks noGrp="1"/>
          </p:cNvSpPr>
          <p:nvPr>
            <p:ph type="sldNum" sz="quarter" idx="12"/>
          </p:nvPr>
        </p:nvSpPr>
        <p:spPr>
          <a:xfrm>
            <a:off x="7880350" y="6556375"/>
            <a:ext cx="588963" cy="228600"/>
          </a:xfrm>
        </p:spPr>
        <p:txBody>
          <a:bodyPr/>
          <a:lstStyle>
            <a:lvl1pPr>
              <a:defRPr lang="en-US" smtClean="0">
                <a:solidFill>
                  <a:srgbClr val="FFFFFF"/>
                </a:solidFill>
              </a:defRPr>
            </a:lvl1pPr>
            <a:extLst/>
          </a:lstStyle>
          <a:p>
            <a:pPr>
              <a:defRPr/>
            </a:pPr>
            <a:fld id="{19016FBA-C53E-4B4A-9D10-CDC0EB2159DF}"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6"/>
          <p:cNvSpPr>
            <a:spLocks noGrp="1"/>
          </p:cNvSpPr>
          <p:nvPr>
            <p:ph type="dt" sz="half" idx="10"/>
          </p:nvPr>
        </p:nvSpPr>
        <p:spPr/>
        <p:txBody>
          <a:bodyPr/>
          <a:lstStyle>
            <a:lvl1pPr>
              <a:defRPr/>
            </a:lvl1pPr>
          </a:lstStyle>
          <a:p>
            <a:pPr>
              <a:defRPr/>
            </a:pPr>
            <a:fld id="{ECB94E9F-999E-4B98-8F46-B79FB459BC28}" type="datetimeFigureOut">
              <a:rPr lang="ru-RU"/>
              <a:pPr>
                <a:defRPr/>
              </a:pPr>
              <a:t>23.12.2010</a:t>
            </a:fld>
            <a:endParaRPr lang="ru-RU"/>
          </a:p>
        </p:txBody>
      </p:sp>
      <p:sp>
        <p:nvSpPr>
          <p:cNvPr id="5" name="Нижний колонтитул 3"/>
          <p:cNvSpPr>
            <a:spLocks noGrp="1"/>
          </p:cNvSpPr>
          <p:nvPr>
            <p:ph type="ftr" sz="quarter" idx="11"/>
          </p:nvPr>
        </p:nvSpPr>
        <p:spPr/>
        <p:txBody>
          <a:bodyPr/>
          <a:lstStyle>
            <a:lvl1pPr>
              <a:defRPr/>
            </a:lvl1pPr>
          </a:lstStyle>
          <a:p>
            <a:pPr>
              <a:defRPr/>
            </a:pPr>
            <a:endParaRPr lang="ru-RU"/>
          </a:p>
        </p:txBody>
      </p:sp>
      <p:sp>
        <p:nvSpPr>
          <p:cNvPr id="6" name="Номер слайда 15"/>
          <p:cNvSpPr>
            <a:spLocks noGrp="1"/>
          </p:cNvSpPr>
          <p:nvPr>
            <p:ph type="sldNum" sz="quarter" idx="12"/>
          </p:nvPr>
        </p:nvSpPr>
        <p:spPr/>
        <p:txBody>
          <a:bodyPr/>
          <a:lstStyle>
            <a:lvl1pPr>
              <a:defRPr/>
            </a:lvl1pPr>
          </a:lstStyle>
          <a:p>
            <a:pPr>
              <a:defRPr/>
            </a:pPr>
            <a:fld id="{8263FAA4-29FF-48BD-8A55-059937CAD89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a:xfrm>
            <a:off x="4243388" y="6557963"/>
            <a:ext cx="2001837" cy="227012"/>
          </a:xfrm>
        </p:spPr>
        <p:txBody>
          <a:bodyPr/>
          <a:lstStyle>
            <a:lvl1pPr>
              <a:defRPr/>
            </a:lvl1pPr>
            <a:extLst/>
          </a:lstStyle>
          <a:p>
            <a:pPr>
              <a:defRPr/>
            </a:pPr>
            <a:fld id="{739CE127-1B36-46FB-B2D5-0C8EE3BDEDFD}" type="datetimeFigureOut">
              <a:rPr lang="ru-RU"/>
              <a:pPr>
                <a:defRPr/>
              </a:pPr>
              <a:t>23.12.2010</a:t>
            </a:fld>
            <a:endParaRPr lang="ru-RU"/>
          </a:p>
        </p:txBody>
      </p:sp>
      <p:sp>
        <p:nvSpPr>
          <p:cNvPr id="5" name="Нижний колонтитул 4"/>
          <p:cNvSpPr>
            <a:spLocks noGrp="1"/>
          </p:cNvSpPr>
          <p:nvPr>
            <p:ph type="ftr" sz="quarter" idx="11"/>
          </p:nvPr>
        </p:nvSpPr>
        <p:spPr>
          <a:xfrm>
            <a:off x="457200" y="6556375"/>
            <a:ext cx="3657600" cy="228600"/>
          </a:xfrm>
        </p:spPr>
        <p:txBody>
          <a:bodyPr/>
          <a:lstStyle>
            <a:lvl1pPr>
              <a:defRPr/>
            </a:lvl1pPr>
            <a:extLst/>
          </a:lstStyle>
          <a:p>
            <a:pPr>
              <a:defRPr/>
            </a:pPr>
            <a:endParaRPr lang="ru-RU"/>
          </a:p>
        </p:txBody>
      </p:sp>
      <p:sp>
        <p:nvSpPr>
          <p:cNvPr id="6" name="Номер слайда 5"/>
          <p:cNvSpPr>
            <a:spLocks noGrp="1"/>
          </p:cNvSpPr>
          <p:nvPr>
            <p:ph type="sldNum" sz="quarter" idx="12"/>
          </p:nvPr>
        </p:nvSpPr>
        <p:spPr>
          <a:xfrm>
            <a:off x="6254750" y="6553200"/>
            <a:ext cx="587375" cy="228600"/>
          </a:xfrm>
        </p:spPr>
        <p:txBody>
          <a:bodyPr/>
          <a:lstStyle>
            <a:lvl1pPr>
              <a:defRPr smtClean="0">
                <a:solidFill>
                  <a:schemeClr val="tx2"/>
                </a:solidFill>
              </a:defRPr>
            </a:lvl1pPr>
            <a:extLst/>
          </a:lstStyle>
          <a:p>
            <a:pPr>
              <a:defRPr/>
            </a:pPr>
            <a:fld id="{3EE393A5-2B1E-43E8-8ED7-639038B08C4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6"/>
          <p:cNvSpPr>
            <a:spLocks noGrp="1"/>
          </p:cNvSpPr>
          <p:nvPr>
            <p:ph type="dt" sz="half" idx="10"/>
          </p:nvPr>
        </p:nvSpPr>
        <p:spPr/>
        <p:txBody>
          <a:bodyPr/>
          <a:lstStyle>
            <a:lvl1pPr>
              <a:defRPr/>
            </a:lvl1pPr>
          </a:lstStyle>
          <a:p>
            <a:pPr>
              <a:defRPr/>
            </a:pPr>
            <a:fld id="{7DC60847-34F5-4AD7-BBD3-7CEE363226DF}" type="datetimeFigureOut">
              <a:rPr lang="ru-RU"/>
              <a:pPr>
                <a:defRPr/>
              </a:pPr>
              <a:t>23.12.2010</a:t>
            </a:fld>
            <a:endParaRPr lang="ru-RU"/>
          </a:p>
        </p:txBody>
      </p:sp>
      <p:sp>
        <p:nvSpPr>
          <p:cNvPr id="5" name="Нижний колонтитул 3"/>
          <p:cNvSpPr>
            <a:spLocks noGrp="1"/>
          </p:cNvSpPr>
          <p:nvPr>
            <p:ph type="ftr" sz="quarter" idx="11"/>
          </p:nvPr>
        </p:nvSpPr>
        <p:spPr/>
        <p:txBody>
          <a:bodyPr/>
          <a:lstStyle>
            <a:lvl1pPr>
              <a:defRPr/>
            </a:lvl1pPr>
          </a:lstStyle>
          <a:p>
            <a:pPr>
              <a:defRPr/>
            </a:pPr>
            <a:endParaRPr lang="ru-RU"/>
          </a:p>
        </p:txBody>
      </p:sp>
      <p:sp>
        <p:nvSpPr>
          <p:cNvPr id="6" name="Номер слайда 15"/>
          <p:cNvSpPr>
            <a:spLocks noGrp="1"/>
          </p:cNvSpPr>
          <p:nvPr>
            <p:ph type="sldNum" sz="quarter" idx="12"/>
          </p:nvPr>
        </p:nvSpPr>
        <p:spPr/>
        <p:txBody>
          <a:bodyPr/>
          <a:lstStyle>
            <a:lvl1pPr>
              <a:defRPr/>
            </a:lvl1pPr>
          </a:lstStyle>
          <a:p>
            <a:pPr>
              <a:defRPr/>
            </a:pPr>
            <a:fld id="{6053C3B6-5906-414B-9C91-7CAB484D555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anchor="t"/>
          <a:lstStyle>
            <a:lvl1pPr algn="r">
              <a:buNone/>
              <a:defRPr sz="4200" b="1" cap="all"/>
            </a:lvl1pPr>
            <a:extLst/>
          </a:lstStyle>
          <a:p>
            <a:r>
              <a:rPr lang="ru-RU" smtClean="0"/>
              <a:t>Образец заголовка</a:t>
            </a:r>
            <a:endParaRPr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4" name="Дата 3"/>
          <p:cNvSpPr>
            <a:spLocks noGrp="1"/>
          </p:cNvSpPr>
          <p:nvPr>
            <p:ph type="dt" sz="half" idx="10"/>
          </p:nvPr>
        </p:nvSpPr>
        <p:spPr>
          <a:xfrm>
            <a:off x="4724400" y="6556375"/>
            <a:ext cx="2001838" cy="227013"/>
          </a:xfrm>
        </p:spPr>
        <p:txBody>
          <a:bodyPr/>
          <a:lstStyle>
            <a:lvl1pPr>
              <a:defRPr smtClean="0">
                <a:solidFill>
                  <a:schemeClr val="tx2"/>
                </a:solidFill>
              </a:defRPr>
            </a:lvl1pPr>
            <a:extLst/>
          </a:lstStyle>
          <a:p>
            <a:pPr>
              <a:defRPr/>
            </a:pPr>
            <a:fld id="{6103967C-EA11-40BD-8CDA-42E52027A591}" type="datetimeFigureOut">
              <a:rPr lang="ru-RU"/>
              <a:pPr>
                <a:defRPr/>
              </a:pPr>
              <a:t>23.12.2010</a:t>
            </a:fld>
            <a:endParaRPr lang="ru-RU"/>
          </a:p>
        </p:txBody>
      </p:sp>
      <p:sp>
        <p:nvSpPr>
          <p:cNvPr id="5" name="Нижний колонтитул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ru-RU"/>
          </a:p>
        </p:txBody>
      </p:sp>
      <p:sp>
        <p:nvSpPr>
          <p:cNvPr id="6" name="Номер слайда 5"/>
          <p:cNvSpPr>
            <a:spLocks noGrp="1"/>
          </p:cNvSpPr>
          <p:nvPr>
            <p:ph type="sldNum" sz="quarter" idx="12"/>
          </p:nvPr>
        </p:nvSpPr>
        <p:spPr>
          <a:xfrm>
            <a:off x="6734175" y="6554788"/>
            <a:ext cx="587375" cy="228600"/>
          </a:xfrm>
        </p:spPr>
        <p:txBody>
          <a:bodyPr/>
          <a:lstStyle>
            <a:lvl1pPr>
              <a:defRPr/>
            </a:lvl1pPr>
            <a:extLst/>
          </a:lstStyle>
          <a:p>
            <a:pPr>
              <a:defRPr/>
            </a:pPr>
            <a:fld id="{14C9ABE7-0FBB-450B-9C35-C0A9463934B9}"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6"/>
          <p:cNvSpPr>
            <a:spLocks noGrp="1"/>
          </p:cNvSpPr>
          <p:nvPr>
            <p:ph type="dt" sz="half" idx="10"/>
          </p:nvPr>
        </p:nvSpPr>
        <p:spPr/>
        <p:txBody>
          <a:bodyPr/>
          <a:lstStyle>
            <a:lvl1pPr>
              <a:defRPr/>
            </a:lvl1pPr>
          </a:lstStyle>
          <a:p>
            <a:pPr>
              <a:defRPr/>
            </a:pPr>
            <a:fld id="{6883B575-E1C1-4DD4-9CA7-685604BEC050}" type="datetimeFigureOut">
              <a:rPr lang="ru-RU"/>
              <a:pPr>
                <a:defRPr/>
              </a:pPr>
              <a:t>23.12.2010</a:t>
            </a:fld>
            <a:endParaRPr lang="ru-RU"/>
          </a:p>
        </p:txBody>
      </p:sp>
      <p:sp>
        <p:nvSpPr>
          <p:cNvPr id="6" name="Нижний колонтитул 3"/>
          <p:cNvSpPr>
            <a:spLocks noGrp="1"/>
          </p:cNvSpPr>
          <p:nvPr>
            <p:ph type="ftr" sz="quarter" idx="11"/>
          </p:nvPr>
        </p:nvSpPr>
        <p:spPr/>
        <p:txBody>
          <a:bodyPr/>
          <a:lstStyle>
            <a:lvl1pPr>
              <a:defRPr/>
            </a:lvl1pPr>
          </a:lstStyle>
          <a:p>
            <a:pPr>
              <a:defRPr/>
            </a:pPr>
            <a:endParaRPr lang="ru-RU"/>
          </a:p>
        </p:txBody>
      </p:sp>
      <p:sp>
        <p:nvSpPr>
          <p:cNvPr id="7" name="Номер слайда 15"/>
          <p:cNvSpPr>
            <a:spLocks noGrp="1"/>
          </p:cNvSpPr>
          <p:nvPr>
            <p:ph type="sldNum" sz="quarter" idx="12"/>
          </p:nvPr>
        </p:nvSpPr>
        <p:spPr/>
        <p:txBody>
          <a:bodyPr/>
          <a:lstStyle>
            <a:lvl1pPr>
              <a:defRPr/>
            </a:lvl1pPr>
          </a:lstStyle>
          <a:p>
            <a:pPr>
              <a:defRPr/>
            </a:pPr>
            <a:fld id="{79791936-01BC-48E3-B54A-021828FEEFE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6"/>
          <p:cNvSpPr>
            <a:spLocks noGrp="1"/>
          </p:cNvSpPr>
          <p:nvPr>
            <p:ph type="dt" sz="half" idx="10"/>
          </p:nvPr>
        </p:nvSpPr>
        <p:spPr/>
        <p:txBody>
          <a:bodyPr/>
          <a:lstStyle>
            <a:lvl1pPr>
              <a:defRPr/>
            </a:lvl1pPr>
          </a:lstStyle>
          <a:p>
            <a:pPr>
              <a:defRPr/>
            </a:pPr>
            <a:fld id="{09ABF42F-F362-451D-96D8-FB885BF1354E}" type="datetimeFigureOut">
              <a:rPr lang="ru-RU"/>
              <a:pPr>
                <a:defRPr/>
              </a:pPr>
              <a:t>23.12.2010</a:t>
            </a:fld>
            <a:endParaRPr lang="ru-RU"/>
          </a:p>
        </p:txBody>
      </p:sp>
      <p:sp>
        <p:nvSpPr>
          <p:cNvPr id="8" name="Нижний колонтитул 3"/>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7F196AF6-F50F-438A-8EC1-A21C269CA82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lang="ru-RU" smtClean="0"/>
              <a:t>Образец заголовка</a:t>
            </a:r>
            <a:endParaRPr lang="en-US"/>
          </a:p>
        </p:txBody>
      </p:sp>
      <p:sp>
        <p:nvSpPr>
          <p:cNvPr id="3" name="Дата 26"/>
          <p:cNvSpPr>
            <a:spLocks noGrp="1"/>
          </p:cNvSpPr>
          <p:nvPr>
            <p:ph type="dt" sz="half" idx="10"/>
          </p:nvPr>
        </p:nvSpPr>
        <p:spPr/>
        <p:txBody>
          <a:bodyPr/>
          <a:lstStyle>
            <a:lvl1pPr>
              <a:defRPr/>
            </a:lvl1pPr>
          </a:lstStyle>
          <a:p>
            <a:pPr>
              <a:defRPr/>
            </a:pPr>
            <a:fld id="{A60C506A-5603-423E-8ED6-48648EDD8324}" type="datetimeFigureOut">
              <a:rPr lang="ru-RU"/>
              <a:pPr>
                <a:defRPr/>
              </a:pPr>
              <a:t>23.12.2010</a:t>
            </a:fld>
            <a:endParaRPr lang="ru-RU"/>
          </a:p>
        </p:txBody>
      </p:sp>
      <p:sp>
        <p:nvSpPr>
          <p:cNvPr id="4" name="Нижний колонтитул 3"/>
          <p:cNvSpPr>
            <a:spLocks noGrp="1"/>
          </p:cNvSpPr>
          <p:nvPr>
            <p:ph type="ftr" sz="quarter" idx="11"/>
          </p:nvPr>
        </p:nvSpPr>
        <p:spPr/>
        <p:txBody>
          <a:bodyPr/>
          <a:lstStyle>
            <a:lvl1pPr>
              <a:defRPr/>
            </a:lvl1pPr>
          </a:lstStyle>
          <a:p>
            <a:pPr>
              <a:defRPr/>
            </a:pPr>
            <a:endParaRPr lang="ru-RU"/>
          </a:p>
        </p:txBody>
      </p:sp>
      <p:sp>
        <p:nvSpPr>
          <p:cNvPr id="5" name="Номер слайда 15"/>
          <p:cNvSpPr>
            <a:spLocks noGrp="1"/>
          </p:cNvSpPr>
          <p:nvPr>
            <p:ph type="sldNum" sz="quarter" idx="12"/>
          </p:nvPr>
        </p:nvSpPr>
        <p:spPr/>
        <p:txBody>
          <a:bodyPr/>
          <a:lstStyle>
            <a:lvl1pPr>
              <a:defRPr/>
            </a:lvl1pPr>
          </a:lstStyle>
          <a:p>
            <a:pPr>
              <a:defRPr/>
            </a:pPr>
            <a:fld id="{0142C4F2-28B5-447D-B4EF-8E835DA26A0F}"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6"/>
          <p:cNvSpPr>
            <a:spLocks noGrp="1"/>
          </p:cNvSpPr>
          <p:nvPr>
            <p:ph type="dt" sz="half" idx="10"/>
          </p:nvPr>
        </p:nvSpPr>
        <p:spPr/>
        <p:txBody>
          <a:bodyPr/>
          <a:lstStyle>
            <a:lvl1pPr>
              <a:defRPr/>
            </a:lvl1pPr>
          </a:lstStyle>
          <a:p>
            <a:pPr>
              <a:defRPr/>
            </a:pPr>
            <a:fld id="{08ACEA45-E9EE-4158-9021-FDCC464ACE87}" type="datetimeFigureOut">
              <a:rPr lang="ru-RU"/>
              <a:pPr>
                <a:defRPr/>
              </a:pPr>
              <a:t>23.12.2010</a:t>
            </a:fld>
            <a:endParaRPr lang="ru-RU"/>
          </a:p>
        </p:txBody>
      </p:sp>
      <p:sp>
        <p:nvSpPr>
          <p:cNvPr id="3" name="Нижний колонтитул 3"/>
          <p:cNvSpPr>
            <a:spLocks noGrp="1"/>
          </p:cNvSpPr>
          <p:nvPr>
            <p:ph type="ftr" sz="quarter" idx="11"/>
          </p:nvPr>
        </p:nvSpPr>
        <p:spPr/>
        <p:txBody>
          <a:bodyPr/>
          <a:lstStyle>
            <a:lvl1pPr>
              <a:defRPr/>
            </a:lvl1pPr>
          </a:lstStyle>
          <a:p>
            <a:pPr>
              <a:defRPr/>
            </a:pPr>
            <a:endParaRPr lang="ru-RU"/>
          </a:p>
        </p:txBody>
      </p:sp>
      <p:sp>
        <p:nvSpPr>
          <p:cNvPr id="4" name="Номер слайда 15"/>
          <p:cNvSpPr>
            <a:spLocks noGrp="1"/>
          </p:cNvSpPr>
          <p:nvPr>
            <p:ph type="sldNum" sz="quarter" idx="12"/>
          </p:nvPr>
        </p:nvSpPr>
        <p:spPr/>
        <p:txBody>
          <a:bodyPr/>
          <a:lstStyle>
            <a:lvl1pPr>
              <a:defRPr/>
            </a:lvl1pPr>
          </a:lstStyle>
          <a:p>
            <a:pPr>
              <a:defRPr/>
            </a:pPr>
            <a:fld id="{0F6EE33C-725B-49CD-92DB-E737F74FE02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ru-RU" smtClean="0"/>
              <a:t>Образец заголовка</a:t>
            </a:r>
            <a:endParaRPr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6"/>
          <p:cNvSpPr>
            <a:spLocks noGrp="1"/>
          </p:cNvSpPr>
          <p:nvPr>
            <p:ph type="dt" sz="half" idx="10"/>
          </p:nvPr>
        </p:nvSpPr>
        <p:spPr/>
        <p:txBody>
          <a:bodyPr/>
          <a:lstStyle>
            <a:lvl1pPr>
              <a:defRPr/>
            </a:lvl1pPr>
          </a:lstStyle>
          <a:p>
            <a:pPr>
              <a:defRPr/>
            </a:pPr>
            <a:fld id="{26771DC6-026F-45E6-9213-01B269153E0D}" type="datetimeFigureOut">
              <a:rPr lang="ru-RU"/>
              <a:pPr>
                <a:defRPr/>
              </a:pPr>
              <a:t>23.12.2010</a:t>
            </a:fld>
            <a:endParaRPr lang="ru-RU"/>
          </a:p>
        </p:txBody>
      </p:sp>
      <p:sp>
        <p:nvSpPr>
          <p:cNvPr id="6" name="Нижний колонтитул 3"/>
          <p:cNvSpPr>
            <a:spLocks noGrp="1"/>
          </p:cNvSpPr>
          <p:nvPr>
            <p:ph type="ftr" sz="quarter" idx="11"/>
          </p:nvPr>
        </p:nvSpPr>
        <p:spPr/>
        <p:txBody>
          <a:bodyPr/>
          <a:lstStyle>
            <a:lvl1pPr>
              <a:defRPr/>
            </a:lvl1pPr>
          </a:lstStyle>
          <a:p>
            <a:pPr>
              <a:defRPr/>
            </a:pPr>
            <a:endParaRPr lang="ru-RU"/>
          </a:p>
        </p:txBody>
      </p:sp>
      <p:sp>
        <p:nvSpPr>
          <p:cNvPr id="7" name="Номер слайда 15"/>
          <p:cNvSpPr>
            <a:spLocks noGrp="1"/>
          </p:cNvSpPr>
          <p:nvPr>
            <p:ph type="sldNum" sz="quarter" idx="12"/>
          </p:nvPr>
        </p:nvSpPr>
        <p:spPr/>
        <p:txBody>
          <a:bodyPr/>
          <a:lstStyle>
            <a:lvl1pPr>
              <a:defRPr/>
            </a:lvl1pPr>
          </a:lstStyle>
          <a:p>
            <a:pPr>
              <a:defRPr/>
            </a:pPr>
            <a:fld id="{8C9318C8-4EFA-4583-A24D-7957EFBD9DE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5" name="Прямоугольник 7"/>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Прямоугольник 8"/>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ru-RU" smtClean="0"/>
              <a:t>Образец заголовка</a:t>
            </a:r>
            <a:endParaRPr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ru-RU" smtClean="0"/>
              <a:t>Образец текста</a:t>
            </a:r>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7" name="Дата 4"/>
          <p:cNvSpPr>
            <a:spLocks noGrp="1"/>
          </p:cNvSpPr>
          <p:nvPr>
            <p:ph type="dt" sz="half" idx="10"/>
          </p:nvPr>
        </p:nvSpPr>
        <p:spPr/>
        <p:txBody>
          <a:bodyPr/>
          <a:lstStyle>
            <a:lvl1pPr>
              <a:defRPr/>
            </a:lvl1pPr>
            <a:extLst/>
          </a:lstStyle>
          <a:p>
            <a:pPr>
              <a:defRPr/>
            </a:pPr>
            <a:fld id="{CFAA6B37-B22A-4D52-BEC6-16C6A39DD8B1}" type="datetimeFigureOut">
              <a:rPr lang="ru-RU"/>
              <a:pPr>
                <a:defRPr/>
              </a:pPr>
              <a:t>23.12.2010</a:t>
            </a:fld>
            <a:endParaRPr lang="ru-RU"/>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C4EB92BA-FC01-4CE6-AF6D-7D523C7F8D2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Заголовок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ru-RU" smtClean="0"/>
              <a:t>Образец заголовка</a:t>
            </a:r>
            <a:endParaRPr lang="en-US"/>
          </a:p>
        </p:txBody>
      </p:sp>
      <p:sp>
        <p:nvSpPr>
          <p:cNvPr id="1030" name="Текст 30"/>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7" name="Дата 26"/>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smtClean="0">
                <a:solidFill>
                  <a:schemeClr val="tx2"/>
                </a:solidFill>
                <a:latin typeface="+mn-lt"/>
              </a:defRPr>
            </a:lvl1pPr>
            <a:extLst/>
          </a:lstStyle>
          <a:p>
            <a:pPr>
              <a:defRPr/>
            </a:pPr>
            <a:fld id="{D4414460-AB08-457F-BD07-FEACEE18305C}" type="datetimeFigureOut">
              <a:rPr lang="ru-RU"/>
              <a:pPr>
                <a:defRPr/>
              </a:pPr>
              <a:t>23.12.2010</a:t>
            </a:fld>
            <a:endParaRPr lang="ru-RU"/>
          </a:p>
        </p:txBody>
      </p:sp>
      <p:sp>
        <p:nvSpPr>
          <p:cNvPr id="4" name="Нижний колонтитул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defRPr>
            </a:lvl1pPr>
            <a:extLst/>
          </a:lstStyle>
          <a:p>
            <a:pPr>
              <a:defRPr/>
            </a:pPr>
            <a:endParaRPr lang="ru-RU"/>
          </a:p>
        </p:txBody>
      </p:sp>
      <p:sp>
        <p:nvSpPr>
          <p:cNvPr id="16" name="Номер слайда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smtClean="0">
                <a:solidFill>
                  <a:schemeClr val="tx2"/>
                </a:solidFill>
                <a:latin typeface="+mn-lt"/>
              </a:defRPr>
            </a:lvl1pPr>
            <a:extLst/>
          </a:lstStyle>
          <a:p>
            <a:pPr>
              <a:defRPr/>
            </a:pPr>
            <a:fld id="{522E2D08-6A52-4BF2-9155-FCD6E51CA04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56" r:id="rId1"/>
    <p:sldLayoutId id="2147483749" r:id="rId2"/>
    <p:sldLayoutId id="2147483757" r:id="rId3"/>
    <p:sldLayoutId id="2147483750" r:id="rId4"/>
    <p:sldLayoutId id="2147483751" r:id="rId5"/>
    <p:sldLayoutId id="2147483752" r:id="rId6"/>
    <p:sldLayoutId id="2147483753" r:id="rId7"/>
    <p:sldLayoutId id="2147483754" r:id="rId8"/>
    <p:sldLayoutId id="2147483758" r:id="rId9"/>
    <p:sldLayoutId id="2147483755" r:id="rId10"/>
    <p:sldLayoutId id="2147483759" r:id="rId11"/>
  </p:sldLayoutIdLst>
  <p:txStyles>
    <p:titleStyle>
      <a:lvl1pPr algn="l" rtl="0" fontAlgn="base">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fontAlgn="base">
        <a:spcBef>
          <a:spcPct val="0"/>
        </a:spcBef>
        <a:spcAft>
          <a:spcPct val="0"/>
        </a:spcAft>
        <a:defRPr sz="3800" b="1">
          <a:solidFill>
            <a:schemeClr val="tx1"/>
          </a:solidFill>
          <a:latin typeface="Trebuchet MS" pitchFamily="34" charset="0"/>
        </a:defRPr>
      </a:lvl2pPr>
      <a:lvl3pPr algn="l" rtl="0" fontAlgn="base">
        <a:spcBef>
          <a:spcPct val="0"/>
        </a:spcBef>
        <a:spcAft>
          <a:spcPct val="0"/>
        </a:spcAft>
        <a:defRPr sz="3800" b="1">
          <a:solidFill>
            <a:schemeClr val="tx1"/>
          </a:solidFill>
          <a:latin typeface="Trebuchet MS" pitchFamily="34" charset="0"/>
        </a:defRPr>
      </a:lvl3pPr>
      <a:lvl4pPr algn="l" rtl="0" fontAlgn="base">
        <a:spcBef>
          <a:spcPct val="0"/>
        </a:spcBef>
        <a:spcAft>
          <a:spcPct val="0"/>
        </a:spcAft>
        <a:defRPr sz="3800" b="1">
          <a:solidFill>
            <a:schemeClr val="tx1"/>
          </a:solidFill>
          <a:latin typeface="Trebuchet MS" pitchFamily="34" charset="0"/>
        </a:defRPr>
      </a:lvl4pPr>
      <a:lvl5pPr algn="l" rtl="0" fontAlgn="base">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fontAlgn="base">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fontAlgn="base">
        <a:spcBef>
          <a:spcPts val="500"/>
        </a:spcBef>
        <a:spcAft>
          <a:spcPct val="0"/>
        </a:spcAft>
        <a:buClr>
          <a:srgbClr val="C0BEAF"/>
        </a:buClr>
        <a:buSzPct val="80000"/>
        <a:buFont typeface="Wingdings 2" pitchFamily="18" charset="2"/>
        <a:buChar char=""/>
        <a:defRPr sz="2300" kern="1200">
          <a:solidFill>
            <a:srgbClr val="6C6C6C"/>
          </a:solidFill>
          <a:latin typeface="+mn-lt"/>
          <a:ea typeface="+mn-ea"/>
          <a:cs typeface="+mn-cs"/>
        </a:defRPr>
      </a:lvl2pPr>
      <a:lvl3pPr marL="758825" indent="-228600" algn="l" rtl="0" fontAlgn="base">
        <a:spcBef>
          <a:spcPts val="400"/>
        </a:spcBef>
        <a:spcAft>
          <a:spcPct val="0"/>
        </a:spcAft>
        <a:buClr>
          <a:srgbClr val="C0BEAF"/>
        </a:buClr>
        <a:buSzPct val="60000"/>
        <a:buFont typeface="Wingdings" pitchFamily="2" charset="2"/>
        <a:buChar char=""/>
        <a:defRPr sz="2000" kern="1200">
          <a:solidFill>
            <a:schemeClr val="tx1"/>
          </a:solidFill>
          <a:latin typeface="+mn-lt"/>
          <a:ea typeface="+mn-ea"/>
          <a:cs typeface="+mn-cs"/>
        </a:defRPr>
      </a:lvl3pPr>
      <a:lvl4pPr marL="1004888" indent="-228600" algn="l" rtl="0" fontAlgn="base">
        <a:spcBef>
          <a:spcPct val="20000"/>
        </a:spcBef>
        <a:spcAft>
          <a:spcPct val="0"/>
        </a:spcAft>
        <a:buClr>
          <a:srgbClr val="C0BEAF"/>
        </a:buClr>
        <a:buSzPct val="80000"/>
        <a:buFont typeface="Wingdings 2" pitchFamily="18" charset="2"/>
        <a:buChar char=""/>
        <a:defRPr sz="2000" kern="1200">
          <a:solidFill>
            <a:srgbClr val="6C6C6C"/>
          </a:solidFill>
          <a:latin typeface="+mn-lt"/>
          <a:ea typeface="+mn-ea"/>
          <a:cs typeface="+mn-cs"/>
        </a:defRPr>
      </a:lvl4pPr>
      <a:lvl5pPr marL="1279525" indent="-228600" algn="l" rtl="0" fontAlgn="base">
        <a:spcBef>
          <a:spcPts val="400"/>
        </a:spcBef>
        <a:spcAft>
          <a:spcPct val="0"/>
        </a:spcAft>
        <a:buClr>
          <a:srgbClr val="C0BEAF"/>
        </a:buClr>
        <a:buSzPct val="70000"/>
        <a:buFont typeface="Wingdings"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71800" y="692697"/>
            <a:ext cx="5684168" cy="1944215"/>
          </a:xfrm>
        </p:spPr>
        <p:txBody>
          <a:bodyPr/>
          <a:lstStyle/>
          <a:p>
            <a:pPr fontAlgn="auto">
              <a:spcAft>
                <a:spcPts val="0"/>
              </a:spcAft>
              <a:defRPr/>
            </a:pPr>
            <a:r>
              <a:rPr lang="ru-RU" dirty="0" smtClean="0">
                <a:solidFill>
                  <a:schemeClr val="accent5">
                    <a:lumMod val="40000"/>
                    <a:lumOff val="60000"/>
                  </a:schemeClr>
                </a:solidFill>
              </a:rPr>
              <a:t>Актуальные вопросы диагностики и лечения деменций</a:t>
            </a:r>
            <a:endParaRPr lang="ru-RU" dirty="0">
              <a:solidFill>
                <a:schemeClr val="accent5">
                  <a:lumMod val="40000"/>
                  <a:lumOff val="60000"/>
                </a:schemeClr>
              </a:solidFill>
            </a:endParaRPr>
          </a:p>
        </p:txBody>
      </p:sp>
      <p:sp>
        <p:nvSpPr>
          <p:cNvPr id="13314" name="Подзаголовок 2"/>
          <p:cNvSpPr>
            <a:spLocks noGrp="1"/>
          </p:cNvSpPr>
          <p:nvPr>
            <p:ph type="subTitle" idx="1"/>
          </p:nvPr>
        </p:nvSpPr>
        <p:spPr>
          <a:xfrm>
            <a:off x="3354388" y="3540125"/>
            <a:ext cx="5114925" cy="1101725"/>
          </a:xfrm>
        </p:spPr>
        <p:txBody>
          <a:bodyPr/>
          <a:lstStyle/>
          <a:p>
            <a:endParaRPr lang="ru-RU" smtClean="0"/>
          </a:p>
        </p:txBody>
      </p:sp>
      <p:pic>
        <p:nvPicPr>
          <p:cNvPr id="13315" name="Picture 3"/>
          <p:cNvPicPr>
            <a:picLocks noChangeAspect="1" noChangeArrowheads="1"/>
          </p:cNvPicPr>
          <p:nvPr/>
        </p:nvPicPr>
        <p:blipFill>
          <a:blip r:embed="rId2"/>
          <a:srcRect/>
          <a:stretch>
            <a:fillRect/>
          </a:stretch>
        </p:blipFill>
        <p:spPr bwMode="auto">
          <a:xfrm>
            <a:off x="3203575" y="2924175"/>
            <a:ext cx="5392738" cy="331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fontAlgn="auto">
              <a:spcAft>
                <a:spcPts val="0"/>
              </a:spcAft>
              <a:defRPr/>
            </a:pPr>
            <a:r>
              <a:rPr lang="ru-RU" sz="2800" dirty="0" smtClean="0"/>
              <a:t>Проект</a:t>
            </a:r>
            <a:r>
              <a:rPr lang="ru-RU" sz="2800" i="1" dirty="0" smtClean="0"/>
              <a:t> </a:t>
            </a:r>
            <a:r>
              <a:rPr lang="ru-RU" sz="2800" dirty="0" smtClean="0"/>
              <a:t>«Протокол ведения больных «Деменция при болезни Альцгеймера» (Россия, 2008)</a:t>
            </a:r>
            <a:endParaRPr lang="ru-RU" sz="2800" dirty="0"/>
          </a:p>
        </p:txBody>
      </p:sp>
      <p:sp>
        <p:nvSpPr>
          <p:cNvPr id="3" name="Содержимое 2"/>
          <p:cNvSpPr>
            <a:spLocks noGrp="1"/>
          </p:cNvSpPr>
          <p:nvPr>
            <p:ph idx="1"/>
          </p:nvPr>
        </p:nvSpPr>
        <p:spPr/>
        <p:txBody>
          <a:bodyPr>
            <a:normAutofit lnSpcReduction="10000"/>
          </a:bodyPr>
          <a:lstStyle/>
          <a:p>
            <a:pPr marL="274320" indent="-274320" fontAlgn="auto">
              <a:spcAft>
                <a:spcPts val="0"/>
              </a:spcAft>
              <a:buFont typeface="Wingdings 2"/>
              <a:buChar char=""/>
              <a:defRPr/>
            </a:pPr>
            <a:r>
              <a:rPr lang="ru-RU" b="1" dirty="0" smtClean="0"/>
              <a:t>4.1.7. Требования к режиму труда, отдыха и реабилитации</a:t>
            </a:r>
            <a:endParaRPr lang="ru-RU" b="1" i="1" dirty="0" smtClean="0"/>
          </a:p>
          <a:p>
            <a:pPr marL="274320" indent="-274320" fontAlgn="auto">
              <a:spcAft>
                <a:spcPts val="0"/>
              </a:spcAft>
              <a:buFont typeface="Wingdings 2"/>
              <a:buNone/>
              <a:defRPr/>
            </a:pPr>
            <a:r>
              <a:rPr lang="ru-RU" b="1" i="1" dirty="0" smtClean="0"/>
              <a:t>   </a:t>
            </a:r>
            <a:r>
              <a:rPr lang="ru-RU" dirty="0" smtClean="0"/>
              <a:t>Специальных требований нет.</a:t>
            </a:r>
            <a:endParaRPr lang="ru-RU" b="1" i="1" dirty="0" smtClean="0"/>
          </a:p>
          <a:p>
            <a:pPr marL="274320" indent="-274320" fontAlgn="auto">
              <a:spcAft>
                <a:spcPts val="0"/>
              </a:spcAft>
              <a:buFont typeface="Wingdings 2"/>
              <a:buNone/>
              <a:defRPr/>
            </a:pPr>
            <a:endParaRPr lang="ru-RU" b="1" i="1" dirty="0" smtClean="0"/>
          </a:p>
          <a:p>
            <a:pPr marL="274320" indent="-274320" fontAlgn="auto">
              <a:spcAft>
                <a:spcPts val="0"/>
              </a:spcAft>
              <a:buFont typeface="Wingdings 2"/>
              <a:buChar char=""/>
              <a:defRPr/>
            </a:pPr>
            <a:r>
              <a:rPr lang="ru-RU" b="1" dirty="0" smtClean="0"/>
              <a:t>4.1.8.  Требования к уходу за пациентом и вспомогательными процедурами</a:t>
            </a:r>
            <a:endParaRPr lang="ru-RU" b="1" i="1" dirty="0" smtClean="0"/>
          </a:p>
          <a:p>
            <a:pPr marL="274320" indent="-274320" fontAlgn="auto">
              <a:spcAft>
                <a:spcPts val="0"/>
              </a:spcAft>
              <a:buFont typeface="Wingdings 2"/>
              <a:buNone/>
              <a:defRPr/>
            </a:pPr>
            <a:r>
              <a:rPr lang="ru-RU" dirty="0" smtClean="0"/>
              <a:t>   Специальных требований нет.</a:t>
            </a:r>
            <a:endParaRPr lang="ru-RU" b="1" i="1" dirty="0" smtClean="0"/>
          </a:p>
          <a:p>
            <a:pPr marL="274320" indent="-274320" fontAlgn="auto">
              <a:spcAft>
                <a:spcPts val="0"/>
              </a:spcAft>
              <a:buFont typeface="Wingdings 2"/>
              <a:buNone/>
              <a:defRPr/>
            </a:pPr>
            <a:endParaRPr lang="ru-RU" b="1" i="1" dirty="0" smtClean="0"/>
          </a:p>
          <a:p>
            <a:pPr marL="274320" indent="-274320" fontAlgn="auto">
              <a:spcAft>
                <a:spcPts val="0"/>
              </a:spcAft>
              <a:buFont typeface="Wingdings 2"/>
              <a:buChar char=""/>
              <a:defRPr/>
            </a:pPr>
            <a:r>
              <a:rPr lang="ru-RU" b="1" dirty="0" smtClean="0"/>
              <a:t>4.1.9. Требования к диетическим назначениям и ограничениям</a:t>
            </a:r>
            <a:endParaRPr lang="ru-RU" b="1" i="1" dirty="0" smtClean="0"/>
          </a:p>
          <a:p>
            <a:pPr marL="274320" indent="-274320" fontAlgn="auto">
              <a:spcAft>
                <a:spcPts val="0"/>
              </a:spcAft>
              <a:buFont typeface="Wingdings 2"/>
              <a:buNone/>
              <a:defRPr/>
            </a:pPr>
            <a:r>
              <a:rPr lang="ru-RU" b="1" i="1" dirty="0" smtClean="0"/>
              <a:t>   </a:t>
            </a:r>
            <a:r>
              <a:rPr lang="ru-RU" dirty="0" smtClean="0"/>
              <a:t>Специальных требований нет.</a:t>
            </a:r>
            <a:endParaRPr lang="ru-RU" b="1" i="1" dirty="0" smtClean="0"/>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fontAlgn="auto">
              <a:spcAft>
                <a:spcPts val="0"/>
              </a:spcAft>
              <a:defRPr/>
            </a:pPr>
            <a:r>
              <a:rPr lang="ru-RU" dirty="0" smtClean="0"/>
              <a:t>Набор диагностических инструментов </a:t>
            </a:r>
            <a:br>
              <a:rPr lang="ru-RU" dirty="0" smtClean="0"/>
            </a:br>
            <a:r>
              <a:rPr lang="ru-RU" sz="1300" dirty="0" smtClean="0"/>
              <a:t>(рекомендации европейской федерации неврологических сообществ)</a:t>
            </a:r>
            <a:endParaRPr lang="ru-RU" sz="1300" dirty="0"/>
          </a:p>
        </p:txBody>
      </p:sp>
      <p:sp>
        <p:nvSpPr>
          <p:cNvPr id="3" name="Содержимое 2"/>
          <p:cNvSpPr>
            <a:spLocks noGrp="1"/>
          </p:cNvSpPr>
          <p:nvPr>
            <p:ph idx="1"/>
          </p:nvPr>
        </p:nvSpPr>
        <p:spPr/>
        <p:txBody>
          <a:bodyPr>
            <a:normAutofit fontScale="62500" lnSpcReduction="20000"/>
          </a:bodyPr>
          <a:lstStyle/>
          <a:p>
            <a:pPr marL="274320" indent="-274320" fontAlgn="auto">
              <a:spcAft>
                <a:spcPts val="0"/>
              </a:spcAft>
              <a:buFont typeface="Wingdings 2"/>
              <a:buChar char=""/>
              <a:defRPr/>
            </a:pPr>
            <a:r>
              <a:rPr lang="ru-RU" dirty="0" smtClean="0"/>
              <a:t>История заболевания, опрос больного и родственников</a:t>
            </a:r>
          </a:p>
          <a:p>
            <a:pPr marL="274320" indent="-274320" fontAlgn="auto">
              <a:spcAft>
                <a:spcPts val="0"/>
              </a:spcAft>
              <a:buFont typeface="Wingdings 2"/>
              <a:buChar char=""/>
              <a:defRPr/>
            </a:pPr>
            <a:r>
              <a:rPr lang="ru-RU" dirty="0" smtClean="0"/>
              <a:t>Неврологический и общий осмотр</a:t>
            </a:r>
          </a:p>
          <a:p>
            <a:pPr marL="274320" indent="-274320" fontAlgn="auto">
              <a:spcAft>
                <a:spcPts val="0"/>
              </a:spcAft>
              <a:buFont typeface="Wingdings 2"/>
              <a:buChar char=""/>
              <a:defRPr/>
            </a:pPr>
            <a:r>
              <a:rPr lang="ru-RU" dirty="0" smtClean="0"/>
              <a:t>Клинический анализ крови, исследование В12 и фолиевого дефицита, исследование функции щитовидной железы, обмена кальция, уровень глюкозы крови, исключение анемии, почечной или печеночной патологии. Проведение тестов на сифилис, боррелиоз, ВИЧ, где есть настораживающие симптомы.</a:t>
            </a:r>
          </a:p>
          <a:p>
            <a:pPr marL="274320" indent="-274320" fontAlgn="auto">
              <a:spcAft>
                <a:spcPts val="0"/>
              </a:spcAft>
              <a:buFont typeface="Wingdings 2"/>
              <a:buChar char=""/>
              <a:defRPr/>
            </a:pPr>
            <a:r>
              <a:rPr lang="ru-RU" dirty="0" smtClean="0"/>
              <a:t>Нейропсихологическое исследование (тесты </a:t>
            </a:r>
            <a:r>
              <a:rPr lang="en-US" dirty="0" smtClean="0"/>
              <a:t>MMSE</a:t>
            </a:r>
            <a:r>
              <a:rPr lang="ru-RU" dirty="0" smtClean="0"/>
              <a:t>, рисования часов, лобная батарея, исследования функции памяти)</a:t>
            </a:r>
          </a:p>
          <a:p>
            <a:pPr marL="274320" indent="-274320" fontAlgn="auto">
              <a:spcAft>
                <a:spcPts val="0"/>
              </a:spcAft>
              <a:buFont typeface="Wingdings 2"/>
              <a:buChar char=""/>
              <a:defRPr/>
            </a:pPr>
            <a:r>
              <a:rPr lang="ru-RU" dirty="0" smtClean="0"/>
              <a:t>Нейровизуализация (компьютерная томография (КТ), магнитно-резонансная томография (МРТ), </a:t>
            </a:r>
            <a:r>
              <a:rPr lang="ru-RU" dirty="0" err="1" smtClean="0"/>
              <a:t>позитронно-эмиссионная</a:t>
            </a:r>
            <a:r>
              <a:rPr lang="ru-RU" dirty="0" smtClean="0"/>
              <a:t> томография (ПЭТ), однофотонная эмиссионная компьютерная томография (</a:t>
            </a:r>
            <a:r>
              <a:rPr lang="en-US" dirty="0" smtClean="0"/>
              <a:t>SPECT)</a:t>
            </a:r>
            <a:r>
              <a:rPr lang="ru-RU" dirty="0" smtClean="0"/>
              <a:t>.</a:t>
            </a:r>
            <a:endParaRPr lang="en-US" dirty="0" smtClean="0"/>
          </a:p>
          <a:p>
            <a:pPr marL="274320" indent="-274320" fontAlgn="auto">
              <a:spcAft>
                <a:spcPts val="0"/>
              </a:spcAft>
              <a:buFont typeface="Wingdings 2"/>
              <a:buChar char=""/>
              <a:defRPr/>
            </a:pPr>
            <a:r>
              <a:rPr lang="ru-RU" dirty="0" smtClean="0"/>
              <a:t>ЭЭГ</a:t>
            </a:r>
          </a:p>
          <a:p>
            <a:pPr marL="274320" indent="-274320" fontAlgn="auto">
              <a:spcAft>
                <a:spcPts val="0"/>
              </a:spcAft>
              <a:buFont typeface="Wingdings 2"/>
              <a:buChar char=""/>
              <a:defRPr/>
            </a:pPr>
            <a:r>
              <a:rPr lang="ru-RU" dirty="0" smtClean="0"/>
              <a:t>Исследование спинномозговой жидкости (снижение уровня бета-амилоида 42 (</a:t>
            </a:r>
            <a:r>
              <a:rPr lang="en-US" dirty="0" smtClean="0"/>
              <a:t>Ab42) </a:t>
            </a:r>
            <a:r>
              <a:rPr lang="ru-RU" dirty="0" smtClean="0"/>
              <a:t>и повышение уровня общего тау-белка или фосфо-тау белка).</a:t>
            </a:r>
          </a:p>
          <a:p>
            <a:pPr marL="274320" indent="-274320" fontAlgn="auto">
              <a:spcAft>
                <a:spcPts val="0"/>
              </a:spcAft>
              <a:buFont typeface="Wingdings 2"/>
              <a:buChar char=""/>
              <a:defRPr/>
            </a:pPr>
            <a:r>
              <a:rPr lang="ru-RU" dirty="0" smtClean="0"/>
              <a:t>Генетическое исследование (</a:t>
            </a:r>
            <a:r>
              <a:rPr lang="de-AT" dirty="0" smtClean="0"/>
              <a:t>ApoE 4</a:t>
            </a:r>
            <a:r>
              <a:rPr lang="ru-RU" dirty="0" smtClean="0"/>
              <a:t> аллель, e4-изоморфный вариант гена аполипопротеина Е)</a:t>
            </a:r>
          </a:p>
          <a:p>
            <a:pPr marL="274320" indent="-274320" fontAlgn="auto">
              <a:spcAft>
                <a:spcPts val="0"/>
              </a:spcAft>
              <a:buFont typeface="Wingdings 2"/>
              <a:buNone/>
              <a:defRPr/>
            </a:pPr>
            <a:endParaRPr lang="ru-RU" dirty="0" smtClean="0"/>
          </a:p>
          <a:p>
            <a:pPr marL="274320" indent="-274320" fontAlgn="auto">
              <a:spcAft>
                <a:spcPts val="0"/>
              </a:spcAft>
              <a:buFont typeface="Wingdings 2"/>
              <a:buNone/>
              <a:defRPr/>
            </a:pPr>
            <a:r>
              <a:rPr lang="ru-RU" sz="1300" dirty="0" smtClean="0"/>
              <a:t>          </a:t>
            </a:r>
            <a:r>
              <a:rPr lang="en-US" sz="1300" dirty="0" smtClean="0"/>
              <a:t>EFNS guidelines for the diagnosis and management of Alzheimers</a:t>
            </a:r>
            <a:r>
              <a:rPr lang="ru-RU" sz="1300" dirty="0" smtClean="0"/>
              <a:t> </a:t>
            </a:r>
            <a:r>
              <a:rPr lang="de-AT" sz="1300" dirty="0" smtClean="0"/>
              <a:t>Disease</a:t>
            </a:r>
            <a:r>
              <a:rPr lang="ru-RU" sz="1300" dirty="0" smtClean="0"/>
              <a:t>. </a:t>
            </a:r>
            <a:r>
              <a:rPr lang="en-US" sz="1300" dirty="0" smtClean="0"/>
              <a:t>2010 EFNS European Journal of Neurology 17, 1236–1248</a:t>
            </a:r>
            <a:endParaRPr lang="ru-RU" sz="1300" dirty="0" smtClean="0"/>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20040"/>
            <a:ext cx="7239000" cy="1143000"/>
          </a:xfrm>
        </p:spPr>
        <p:txBody>
          <a:bodyPr>
            <a:normAutofit fontScale="90000"/>
          </a:bodyPr>
          <a:lstStyle/>
          <a:p>
            <a:pPr fontAlgn="auto">
              <a:spcAft>
                <a:spcPts val="0"/>
              </a:spcAft>
              <a:defRPr/>
            </a:pPr>
            <a:r>
              <a:rPr lang="ru-RU" dirty="0" smtClean="0"/>
              <a:t>Диагностические критерии БА по МКБ 10</a:t>
            </a:r>
            <a:endParaRPr lang="ru-RU" dirty="0"/>
          </a:p>
        </p:txBody>
      </p:sp>
      <p:sp>
        <p:nvSpPr>
          <p:cNvPr id="3" name="Содержимое 2"/>
          <p:cNvSpPr>
            <a:spLocks noGrp="1"/>
          </p:cNvSpPr>
          <p:nvPr>
            <p:ph idx="4294967295"/>
          </p:nvPr>
        </p:nvSpPr>
        <p:spPr/>
        <p:txBody>
          <a:bodyPr>
            <a:normAutofit fontScale="47500" lnSpcReduction="20000"/>
          </a:bodyPr>
          <a:lstStyle/>
          <a:p>
            <a:pPr marL="274320" indent="-274320" fontAlgn="auto">
              <a:spcAft>
                <a:spcPts val="0"/>
              </a:spcAft>
              <a:buFont typeface="Wingdings 2"/>
              <a:buNone/>
              <a:defRPr/>
            </a:pPr>
            <a:r>
              <a:rPr lang="ru-RU" dirty="0" smtClean="0"/>
              <a:t>         </a:t>
            </a:r>
            <a:r>
              <a:rPr lang="ru-RU" i="1" dirty="0" smtClean="0"/>
              <a:t>1. Наличие синдрома деменции.</a:t>
            </a:r>
          </a:p>
          <a:p>
            <a:pPr marL="274320" indent="-274320" fontAlgn="auto">
              <a:spcAft>
                <a:spcPts val="0"/>
              </a:spcAft>
              <a:buFont typeface="Wingdings 2"/>
              <a:buNone/>
              <a:defRPr/>
            </a:pPr>
            <a:r>
              <a:rPr lang="ru-RU" i="1" dirty="0" smtClean="0"/>
              <a:t>         2. Развитие множественного дефицита познавательных функций, который определяется сочетанием расстройств памяти с ухудшением запоминания новой и/или воспроизведения ранее усвоенной информации и присутствием признаков по крайней мере одного из следующих когнитивных нарушений: афазии (нарушение речевой функции), апраксии (нарушение способности к выполнению двигательной активности, несмотря на ненарушенные моторные функции); агнозии (невозможность распознавать или идентифицировать объекты, несмотря на сохранное сенсорное восприятие); нарушений собственно интеллектуальной деятельности, т.е. планирования и программирования деятельности, абстрагирования, установления причинно-следственных связей и др.</a:t>
            </a:r>
            <a:br>
              <a:rPr lang="ru-RU" i="1" dirty="0" smtClean="0"/>
            </a:br>
            <a:r>
              <a:rPr lang="ru-RU" i="1" dirty="0" smtClean="0"/>
              <a:t>   3. Нарушения как памяти, так и когнитивных функций должны быть выражены настолько, чтобы вызывать снижение социальной или профессиональной адаптации больного по сравнению с ее прежним уровнем.</a:t>
            </a:r>
            <a:br>
              <a:rPr lang="ru-RU" i="1" dirty="0" smtClean="0"/>
            </a:br>
            <a:r>
              <a:rPr lang="ru-RU" i="1" dirty="0" smtClean="0"/>
              <a:t>   4. Течение характеризуется постепенным малозаметным началом и неуклонным прогрессированием нарушений когнитивных функций.</a:t>
            </a:r>
            <a:br>
              <a:rPr lang="ru-RU" i="1" dirty="0" smtClean="0"/>
            </a:br>
            <a:r>
              <a:rPr lang="ru-RU" i="1" dirty="0" smtClean="0"/>
              <a:t>   5. Отсутствуют данные клинического или специальных </a:t>
            </a:r>
            <a:r>
              <a:rPr lang="ru-RU" i="1" dirty="0" err="1" smtClean="0"/>
              <a:t>параклинических</a:t>
            </a:r>
            <a:r>
              <a:rPr lang="ru-RU" i="1" dirty="0" smtClean="0"/>
              <a:t> исследований, которые могли бы указать на то, что расстройства памяти и когнитивных функций обусловлены каким-либо другим заболеванием или повреждением центральной нервной системы (например, церебрально-сосудистым заболеванием, болезнью Паркинсона или Пика, хореей </a:t>
            </a:r>
            <a:r>
              <a:rPr lang="ru-RU" i="1" dirty="0" err="1" smtClean="0"/>
              <a:t>Гентингтона</a:t>
            </a:r>
            <a:r>
              <a:rPr lang="ru-RU" i="1" dirty="0" smtClean="0"/>
              <a:t>, </a:t>
            </a:r>
            <a:r>
              <a:rPr lang="ru-RU" i="1" dirty="0" err="1" smtClean="0"/>
              <a:t>субдуральной</a:t>
            </a:r>
            <a:r>
              <a:rPr lang="ru-RU" i="1" dirty="0" smtClean="0"/>
              <a:t> гематомой, гидроцефалией и др.), системным заболеванием, о котором известно, что оно может вызывать синдром деменции (например, </a:t>
            </a:r>
            <a:r>
              <a:rPr lang="ru-RU" i="1" dirty="0" err="1" smtClean="0"/>
              <a:t>гипотиреоидизм</a:t>
            </a:r>
            <a:r>
              <a:rPr lang="ru-RU" i="1" dirty="0" smtClean="0"/>
              <a:t>, недостаточность витамина В12 или фолиевой кислоты, </a:t>
            </a:r>
            <a:r>
              <a:rPr lang="ru-RU" i="1" dirty="0" err="1" smtClean="0"/>
              <a:t>гиперкальциемия</a:t>
            </a:r>
            <a:r>
              <a:rPr lang="ru-RU" i="1" dirty="0" smtClean="0"/>
              <a:t>, </a:t>
            </a:r>
            <a:r>
              <a:rPr lang="ru-RU" i="1" dirty="0" err="1" smtClean="0"/>
              <a:t>нейросифилис</a:t>
            </a:r>
            <a:r>
              <a:rPr lang="ru-RU" i="1" dirty="0" smtClean="0"/>
              <a:t>, ВИЧ-инфекция, тяжелая органная недостаточность и др.) или состоянием интоксикации (в том числе медикаментозной).</a:t>
            </a:r>
            <a:br>
              <a:rPr lang="ru-RU" i="1" dirty="0" smtClean="0"/>
            </a:br>
            <a:r>
              <a:rPr lang="ru-RU" i="1" dirty="0" smtClean="0"/>
              <a:t>   6. Признаки перечисленных когнитивных нарушений должны выявляться вне состояний помрачения сознания.</a:t>
            </a:r>
            <a:br>
              <a:rPr lang="ru-RU" i="1" dirty="0" smtClean="0"/>
            </a:br>
            <a:r>
              <a:rPr lang="ru-RU" i="1" dirty="0" smtClean="0"/>
              <a:t>   7. Анамнестические сведения и данные клинического исследования исключают связь выявляемых расстройств когнитивных функций с каким-либо другим психическим заболеванием (например, с депрессией, шизофренией, умственной отсталостью и др.).</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algn="ctr" fontAlgn="auto">
              <a:spcAft>
                <a:spcPts val="0"/>
              </a:spcAft>
              <a:defRPr/>
            </a:pPr>
            <a:r>
              <a:rPr lang="ru-RU" sz="3000" dirty="0" smtClean="0">
                <a:solidFill>
                  <a:srgbClr val="0000CC"/>
                </a:solidFill>
                <a:cs typeface="Miriam Fixed" pitchFamily="49" charset="-79"/>
              </a:rPr>
              <a:t>краткая шкала оценки психического статуса </a:t>
            </a:r>
            <a:br>
              <a:rPr lang="ru-RU" sz="3000" dirty="0" smtClean="0">
                <a:solidFill>
                  <a:srgbClr val="0000CC"/>
                </a:solidFill>
                <a:cs typeface="Miriam Fixed" pitchFamily="49" charset="-79"/>
              </a:rPr>
            </a:br>
            <a:r>
              <a:rPr lang="de-AT" sz="3000" dirty="0" smtClean="0">
                <a:solidFill>
                  <a:srgbClr val="0000CC"/>
                </a:solidFill>
                <a:latin typeface="Miriam Fixed" pitchFamily="49" charset="-79"/>
                <a:cs typeface="Miriam Fixed" pitchFamily="49" charset="-79"/>
              </a:rPr>
              <a:t>Mini Mental State Examination</a:t>
            </a:r>
            <a:endParaRPr lang="ru-RU" sz="3000" dirty="0">
              <a:solidFill>
                <a:srgbClr val="0000CC"/>
              </a:solidFill>
              <a:cs typeface="Miriam Fixed" pitchFamily="49" charset="-79"/>
            </a:endParaRPr>
          </a:p>
        </p:txBody>
      </p:sp>
      <p:pic>
        <p:nvPicPr>
          <p:cNvPr id="25602" name="Picture 2"/>
          <p:cNvPicPr>
            <a:picLocks noGrp="1" noChangeAspect="1" noChangeArrowheads="1"/>
          </p:cNvPicPr>
          <p:nvPr>
            <p:ph idx="1"/>
          </p:nvPr>
        </p:nvPicPr>
        <p:blipFill>
          <a:blip r:embed="rId2"/>
          <a:srcRect/>
          <a:stretch>
            <a:fillRect/>
          </a:stretch>
        </p:blipFill>
        <p:spPr>
          <a:xfrm>
            <a:off x="395288" y="1844675"/>
            <a:ext cx="4800600" cy="4476750"/>
          </a:xfrm>
        </p:spPr>
      </p:pic>
      <p:sp>
        <p:nvSpPr>
          <p:cNvPr id="25603" name="Прямоугольник 4"/>
          <p:cNvSpPr>
            <a:spLocks noChangeArrowheads="1"/>
          </p:cNvSpPr>
          <p:nvPr/>
        </p:nvSpPr>
        <p:spPr bwMode="auto">
          <a:xfrm>
            <a:off x="5292725" y="2492375"/>
            <a:ext cx="2771775" cy="3324225"/>
          </a:xfrm>
          <a:prstGeom prst="rect">
            <a:avLst/>
          </a:prstGeom>
          <a:noFill/>
          <a:ln w="9525">
            <a:noFill/>
            <a:miter lim="800000"/>
            <a:headEnd/>
            <a:tailEnd/>
          </a:ln>
        </p:spPr>
        <p:txBody>
          <a:bodyPr>
            <a:spAutoFit/>
          </a:bodyPr>
          <a:lstStyle/>
          <a:p>
            <a:r>
              <a:rPr lang="ru-RU" sz="1500">
                <a:latin typeface="Trebuchet MS" pitchFamily="34" charset="0"/>
              </a:rPr>
              <a:t>28-30 баллов – нет нарушений когнитивных функций;</a:t>
            </a:r>
          </a:p>
          <a:p>
            <a:r>
              <a:rPr lang="ru-RU" sz="1500">
                <a:latin typeface="Trebuchet MS" pitchFamily="34" charset="0"/>
              </a:rPr>
              <a:t/>
            </a:r>
            <a:br>
              <a:rPr lang="ru-RU" sz="1500">
                <a:latin typeface="Trebuchet MS" pitchFamily="34" charset="0"/>
              </a:rPr>
            </a:br>
            <a:r>
              <a:rPr lang="ru-RU" sz="1500">
                <a:latin typeface="Trebuchet MS" pitchFamily="34" charset="0"/>
              </a:rPr>
              <a:t>24-27 – преддементные нарушения;</a:t>
            </a:r>
          </a:p>
          <a:p>
            <a:r>
              <a:rPr lang="ru-RU" sz="1500">
                <a:latin typeface="Trebuchet MS" pitchFamily="34" charset="0"/>
              </a:rPr>
              <a:t/>
            </a:r>
            <a:br>
              <a:rPr lang="ru-RU" sz="1500">
                <a:latin typeface="Trebuchet MS" pitchFamily="34" charset="0"/>
              </a:rPr>
            </a:br>
            <a:r>
              <a:rPr lang="ru-RU" sz="1500">
                <a:latin typeface="Trebuchet MS" pitchFamily="34" charset="0"/>
              </a:rPr>
              <a:t>20-23 – деменция легкой степени выраженности;</a:t>
            </a:r>
          </a:p>
          <a:p>
            <a:r>
              <a:rPr lang="ru-RU" sz="1500">
                <a:latin typeface="Trebuchet MS" pitchFamily="34" charset="0"/>
              </a:rPr>
              <a:t/>
            </a:r>
            <a:br>
              <a:rPr lang="ru-RU" sz="1500">
                <a:latin typeface="Trebuchet MS" pitchFamily="34" charset="0"/>
              </a:rPr>
            </a:br>
            <a:r>
              <a:rPr lang="ru-RU" sz="1500">
                <a:latin typeface="Trebuchet MS" pitchFamily="34" charset="0"/>
              </a:rPr>
              <a:t>11-9 – деменция умеренной степени – выраженная;</a:t>
            </a:r>
          </a:p>
          <a:p>
            <a:r>
              <a:rPr lang="ru-RU" sz="1500">
                <a:latin typeface="Trebuchet MS" pitchFamily="34" charset="0"/>
              </a:rPr>
              <a:t/>
            </a:r>
            <a:br>
              <a:rPr lang="ru-RU" sz="1500">
                <a:latin typeface="Trebuchet MS" pitchFamily="34" charset="0"/>
              </a:rPr>
            </a:br>
            <a:r>
              <a:rPr lang="ru-RU" sz="1500">
                <a:latin typeface="Trebuchet MS" pitchFamily="34" charset="0"/>
              </a:rPr>
              <a:t>0-10 – тяжелая деменция</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chor="t"/>
          <a:lstStyle/>
          <a:p>
            <a:pPr algn="ctr" fontAlgn="auto">
              <a:spcAft>
                <a:spcPts val="0"/>
              </a:spcAft>
              <a:defRPr/>
            </a:pPr>
            <a:r>
              <a:rPr lang="ru-RU" sz="3000" b="0" dirty="0" smtClean="0">
                <a:solidFill>
                  <a:srgbClr val="0000CC"/>
                </a:solidFill>
                <a:cs typeface="Miriam Fixed" pitchFamily="49" charset="-79"/>
              </a:rPr>
              <a:t>Тест рисования часов</a:t>
            </a:r>
            <a:endParaRPr lang="ru-RU" sz="3000" b="0" dirty="0">
              <a:solidFill>
                <a:srgbClr val="0000CC"/>
              </a:solidFill>
              <a:cs typeface="Miriam Fixed" pitchFamily="49" charset="-79"/>
            </a:endParaRPr>
          </a:p>
        </p:txBody>
      </p:sp>
      <p:pic>
        <p:nvPicPr>
          <p:cNvPr id="26626" name="Picture 2"/>
          <p:cNvPicPr>
            <a:picLocks noGrp="1" noChangeAspect="1" noChangeArrowheads="1"/>
          </p:cNvPicPr>
          <p:nvPr>
            <p:ph idx="1"/>
          </p:nvPr>
        </p:nvPicPr>
        <p:blipFill>
          <a:blip r:embed="rId2"/>
          <a:srcRect/>
          <a:stretch>
            <a:fillRect/>
          </a:stretch>
        </p:blipFill>
        <p:spPr>
          <a:xfrm>
            <a:off x="2843213" y="1146175"/>
            <a:ext cx="2949575" cy="5464175"/>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algn="ctr" fontAlgn="auto">
              <a:spcAft>
                <a:spcPts val="0"/>
              </a:spcAft>
              <a:defRPr/>
            </a:pPr>
            <a:r>
              <a:rPr lang="ru-RU" dirty="0" smtClean="0"/>
              <a:t>КТ и МРТ-признаки БА</a:t>
            </a:r>
            <a:endParaRPr lang="ru-RU" dirty="0"/>
          </a:p>
        </p:txBody>
      </p:sp>
      <p:sp>
        <p:nvSpPr>
          <p:cNvPr id="27650" name="Содержимое 2"/>
          <p:cNvSpPr>
            <a:spLocks noGrp="1"/>
          </p:cNvSpPr>
          <p:nvPr>
            <p:ph idx="1"/>
          </p:nvPr>
        </p:nvSpPr>
        <p:spPr/>
        <p:txBody>
          <a:bodyPr/>
          <a:lstStyle/>
          <a:p>
            <a:pPr>
              <a:buFont typeface="Wingdings 2" pitchFamily="18" charset="2"/>
              <a:buNone/>
            </a:pPr>
            <a:r>
              <a:rPr lang="ru-RU" sz="2400" smtClean="0"/>
              <a:t>   </a:t>
            </a:r>
            <a:r>
              <a:rPr lang="ru-RU" sz="2200" smtClean="0"/>
              <a:t>КТ и МРТ-признаки, подтверждающие диагноз БА: </a:t>
            </a:r>
          </a:p>
          <a:p>
            <a:pPr>
              <a:buFont typeface="Wingdings 2" pitchFamily="18" charset="2"/>
              <a:buNone/>
            </a:pPr>
            <a:r>
              <a:rPr lang="ru-RU" sz="2200" smtClean="0"/>
              <a:t>   суммарная и региональная атрофия вещества головного мозга, о наличии которой судят по степени расширения субарахноидальных пространств и желудочков.</a:t>
            </a:r>
          </a:p>
        </p:txBody>
      </p:sp>
      <p:pic>
        <p:nvPicPr>
          <p:cNvPr id="27651" name="Picture 2"/>
          <p:cNvPicPr>
            <a:picLocks noChangeAspect="1" noChangeArrowheads="1"/>
          </p:cNvPicPr>
          <p:nvPr/>
        </p:nvPicPr>
        <p:blipFill>
          <a:blip r:embed="rId2"/>
          <a:srcRect/>
          <a:stretch>
            <a:fillRect/>
          </a:stretch>
        </p:blipFill>
        <p:spPr bwMode="auto">
          <a:xfrm>
            <a:off x="971550" y="3860800"/>
            <a:ext cx="6370638" cy="2554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algn="ctr" fontAlgn="auto">
              <a:spcAft>
                <a:spcPts val="0"/>
              </a:spcAft>
              <a:defRPr/>
            </a:pPr>
            <a:r>
              <a:rPr lang="ru-RU" dirty="0" smtClean="0"/>
              <a:t>Мрт при болезни пика</a:t>
            </a:r>
            <a:endParaRPr lang="ru-RU" dirty="0"/>
          </a:p>
        </p:txBody>
      </p:sp>
      <p:pic>
        <p:nvPicPr>
          <p:cNvPr id="28674" name="Picture 2"/>
          <p:cNvPicPr>
            <a:picLocks noGrp="1" noChangeAspect="1" noChangeArrowheads="1"/>
          </p:cNvPicPr>
          <p:nvPr>
            <p:ph idx="1"/>
          </p:nvPr>
        </p:nvPicPr>
        <p:blipFill>
          <a:blip r:embed="rId2"/>
          <a:srcRect/>
          <a:stretch>
            <a:fillRect/>
          </a:stretch>
        </p:blipFill>
        <p:spPr>
          <a:xfrm>
            <a:off x="457200" y="2368550"/>
            <a:ext cx="7239000" cy="3328988"/>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fontAlgn="auto">
              <a:spcAft>
                <a:spcPts val="0"/>
              </a:spcAft>
              <a:defRPr/>
            </a:pPr>
            <a:r>
              <a:rPr lang="ru-RU" dirty="0" smtClean="0"/>
              <a:t>МРТ-признаки болезни альцгеймера</a:t>
            </a:r>
            <a:endParaRPr lang="ru-RU" dirty="0"/>
          </a:p>
        </p:txBody>
      </p:sp>
      <p:pic>
        <p:nvPicPr>
          <p:cNvPr id="29698" name="Picture 6"/>
          <p:cNvPicPr>
            <a:picLocks noGrp="1" noChangeAspect="1" noChangeArrowheads="1"/>
          </p:cNvPicPr>
          <p:nvPr>
            <p:ph idx="1"/>
          </p:nvPr>
        </p:nvPicPr>
        <p:blipFill>
          <a:blip r:embed="rId2"/>
          <a:srcRect/>
          <a:stretch>
            <a:fillRect/>
          </a:stretch>
        </p:blipFill>
        <p:spPr>
          <a:xfrm>
            <a:off x="3563938" y="3789363"/>
            <a:ext cx="4191000" cy="1371600"/>
          </a:xfrm>
        </p:spPr>
      </p:pic>
      <p:pic>
        <p:nvPicPr>
          <p:cNvPr id="29699" name="Picture 7"/>
          <p:cNvPicPr>
            <a:picLocks noChangeAspect="1" noChangeArrowheads="1"/>
          </p:cNvPicPr>
          <p:nvPr/>
        </p:nvPicPr>
        <p:blipFill>
          <a:blip r:embed="rId3"/>
          <a:srcRect/>
          <a:stretch>
            <a:fillRect/>
          </a:stretch>
        </p:blipFill>
        <p:spPr bwMode="auto">
          <a:xfrm>
            <a:off x="611188" y="3213100"/>
            <a:ext cx="2135187" cy="3529013"/>
          </a:xfrm>
          <a:prstGeom prst="rect">
            <a:avLst/>
          </a:prstGeom>
          <a:noFill/>
          <a:ln w="9525">
            <a:noFill/>
            <a:miter lim="800000"/>
            <a:headEnd/>
            <a:tailEnd/>
          </a:ln>
        </p:spPr>
      </p:pic>
      <p:pic>
        <p:nvPicPr>
          <p:cNvPr id="29700" name="Picture 4"/>
          <p:cNvPicPr>
            <a:picLocks noChangeAspect="1" noChangeArrowheads="1"/>
          </p:cNvPicPr>
          <p:nvPr/>
        </p:nvPicPr>
        <p:blipFill>
          <a:blip r:embed="rId4"/>
          <a:srcRect/>
          <a:stretch>
            <a:fillRect/>
          </a:stretch>
        </p:blipFill>
        <p:spPr bwMode="auto">
          <a:xfrm>
            <a:off x="539750" y="1484313"/>
            <a:ext cx="2190750" cy="1666875"/>
          </a:xfrm>
          <a:prstGeom prst="rect">
            <a:avLst/>
          </a:prstGeom>
          <a:noFill/>
          <a:ln w="9525">
            <a:noFill/>
            <a:miter lim="800000"/>
            <a:headEnd/>
            <a:tailEnd/>
          </a:ln>
        </p:spPr>
      </p:pic>
      <p:sp>
        <p:nvSpPr>
          <p:cNvPr id="29701" name="Rectangle 1"/>
          <p:cNvSpPr>
            <a:spLocks noChangeArrowheads="1"/>
          </p:cNvSpPr>
          <p:nvPr/>
        </p:nvSpPr>
        <p:spPr bwMode="auto">
          <a:xfrm>
            <a:off x="3995738" y="5373688"/>
            <a:ext cx="3563937" cy="1168400"/>
          </a:xfrm>
          <a:prstGeom prst="rect">
            <a:avLst/>
          </a:prstGeom>
          <a:noFill/>
          <a:ln w="9525">
            <a:noFill/>
            <a:miter lim="800000"/>
            <a:headEnd/>
            <a:tailEnd/>
          </a:ln>
        </p:spPr>
        <p:txBody>
          <a:bodyPr anchor="ctr">
            <a:spAutoFit/>
          </a:bodyPr>
          <a:lstStyle/>
          <a:p>
            <a:pPr indent="457200" algn="just"/>
            <a:r>
              <a:rPr lang="ru-RU" sz="1400">
                <a:ea typeface="Times New Roman" pitchFamily="18" charset="0"/>
                <a:cs typeface="Arial" charset="0"/>
              </a:rPr>
              <a:t>Атрофия гиппокампа, средней части височной доли с постринальным и периринальным кортексом являются важнейшими диагностическими МРТ-признаками БА.</a:t>
            </a:r>
            <a:endParaRPr lang="ru-RU">
              <a:ea typeface="Times New Roman" pitchFamily="18" charset="0"/>
              <a:cs typeface="Arial" charset="0"/>
            </a:endParaRPr>
          </a:p>
        </p:txBody>
      </p:sp>
      <p:pic>
        <p:nvPicPr>
          <p:cNvPr id="29702" name="Picture 2"/>
          <p:cNvPicPr>
            <a:picLocks noChangeAspect="1" noChangeArrowheads="1"/>
          </p:cNvPicPr>
          <p:nvPr/>
        </p:nvPicPr>
        <p:blipFill>
          <a:blip r:embed="rId5"/>
          <a:srcRect/>
          <a:stretch>
            <a:fillRect/>
          </a:stretch>
        </p:blipFill>
        <p:spPr bwMode="auto">
          <a:xfrm>
            <a:off x="3851275" y="1412875"/>
            <a:ext cx="3673475" cy="1963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20040"/>
            <a:ext cx="7239000" cy="1143000"/>
          </a:xfrm>
        </p:spPr>
        <p:txBody>
          <a:bodyPr/>
          <a:lstStyle/>
          <a:p>
            <a:pPr fontAlgn="auto">
              <a:spcAft>
                <a:spcPts val="0"/>
              </a:spcAft>
              <a:defRPr/>
            </a:pPr>
            <a:r>
              <a:rPr lang="ru-RU" sz="3200" dirty="0" smtClean="0"/>
              <a:t>Позитронно-эмиссионная томография в диагностике БА</a:t>
            </a:r>
            <a:endParaRPr lang="ru-RU" sz="3200" dirty="0"/>
          </a:p>
        </p:txBody>
      </p:sp>
      <p:pic>
        <p:nvPicPr>
          <p:cNvPr id="62467" name="Picture 2"/>
          <p:cNvPicPr>
            <a:picLocks noGrp="1" noChangeAspect="1" noChangeArrowheads="1"/>
          </p:cNvPicPr>
          <p:nvPr>
            <p:ph idx="4294967295"/>
          </p:nvPr>
        </p:nvPicPr>
        <p:blipFill>
          <a:blip r:embed="rId2"/>
          <a:srcRect/>
          <a:stretch>
            <a:fillRect/>
          </a:stretch>
        </p:blipFill>
        <p:spPr>
          <a:xfrm>
            <a:off x="5508625" y="2552700"/>
            <a:ext cx="2303463" cy="2978150"/>
          </a:xfrm>
          <a:ln/>
        </p:spPr>
      </p:pic>
      <p:pic>
        <p:nvPicPr>
          <p:cNvPr id="62468" name="Picture 3"/>
          <p:cNvPicPr>
            <a:picLocks noChangeAspect="1" noChangeArrowheads="1"/>
          </p:cNvPicPr>
          <p:nvPr/>
        </p:nvPicPr>
        <p:blipFill>
          <a:blip r:embed="rId3"/>
          <a:srcRect/>
          <a:stretch>
            <a:fillRect/>
          </a:stretch>
        </p:blipFill>
        <p:spPr bwMode="auto">
          <a:xfrm>
            <a:off x="539750" y="1700213"/>
            <a:ext cx="2136775" cy="4652962"/>
          </a:xfrm>
          <a:prstGeom prst="rect">
            <a:avLst/>
          </a:prstGeom>
          <a:noFill/>
          <a:ln w="9525">
            <a:noFill/>
            <a:miter lim="800000"/>
            <a:headEnd/>
            <a:tailEnd/>
          </a:ln>
        </p:spPr>
      </p:pic>
      <p:sp>
        <p:nvSpPr>
          <p:cNvPr id="62469" name="Прямоугольник 4"/>
          <p:cNvSpPr>
            <a:spLocks noChangeArrowheads="1"/>
          </p:cNvSpPr>
          <p:nvPr/>
        </p:nvSpPr>
        <p:spPr bwMode="auto">
          <a:xfrm>
            <a:off x="3059113" y="1557338"/>
            <a:ext cx="4572000" cy="1476375"/>
          </a:xfrm>
          <a:prstGeom prst="rect">
            <a:avLst/>
          </a:prstGeom>
          <a:noFill/>
          <a:ln w="9525">
            <a:noFill/>
            <a:miter lim="800000"/>
            <a:headEnd/>
            <a:tailEnd/>
          </a:ln>
        </p:spPr>
        <p:txBody>
          <a:bodyPr>
            <a:spAutoFit/>
          </a:bodyPr>
          <a:lstStyle/>
          <a:p>
            <a:r>
              <a:rPr lang="ru-RU" sz="1200">
                <a:latin typeface="Trebuchet MS" pitchFamily="34" charset="0"/>
              </a:rPr>
              <a:t>ПЭТ позволяет получать функциональные изображения, отражающие процессы жизнедеятельности головного мозга на  молекулярном уровне, включая метаболизм глюкозы и утилизацию кислорода, оценку кровотока и перфузии, оценку концентрации и сродства специфических рецепторов.</a:t>
            </a:r>
          </a:p>
          <a:p>
            <a:endParaRPr lang="ru-RU">
              <a:latin typeface="Trebuchet MS" pitchFamily="34" charset="0"/>
            </a:endParaRPr>
          </a:p>
        </p:txBody>
      </p:sp>
      <p:sp>
        <p:nvSpPr>
          <p:cNvPr id="62470" name="Прямоугольник 5"/>
          <p:cNvSpPr>
            <a:spLocks noChangeArrowheads="1"/>
          </p:cNvSpPr>
          <p:nvPr/>
        </p:nvSpPr>
        <p:spPr bwMode="auto">
          <a:xfrm>
            <a:off x="3132138" y="5589588"/>
            <a:ext cx="4572000" cy="1016000"/>
          </a:xfrm>
          <a:prstGeom prst="rect">
            <a:avLst/>
          </a:prstGeom>
          <a:noFill/>
          <a:ln w="9525">
            <a:noFill/>
            <a:miter lim="800000"/>
            <a:headEnd/>
            <a:tailEnd/>
          </a:ln>
        </p:spPr>
        <p:txBody>
          <a:bodyPr>
            <a:spAutoFit/>
          </a:bodyPr>
          <a:lstStyle/>
          <a:p>
            <a:r>
              <a:rPr lang="ru-RU" sz="1200">
                <a:latin typeface="Trebuchet MS" pitchFamily="34" charset="0"/>
              </a:rPr>
              <a:t>В отличие от КТ и МРТ при ПЭТ оцениваются функциональные изменения на уровне клеточного метаболизма. Это очень важно, поскольку часто изменения на функциональном клеточном уровне предшествуют морфологическим изменениям. </a:t>
            </a:r>
            <a:endParaRPr lang="ru-RU">
              <a:latin typeface="Trebuchet MS"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fontAlgn="auto">
              <a:spcAft>
                <a:spcPts val="0"/>
              </a:spcAft>
              <a:defRPr/>
            </a:pPr>
            <a:r>
              <a:rPr lang="ru-RU" dirty="0" smtClean="0"/>
              <a:t>ПЭТ с </a:t>
            </a:r>
            <a:r>
              <a:rPr lang="en-US" dirty="0" smtClean="0"/>
              <a:t>PiB</a:t>
            </a:r>
            <a:r>
              <a:rPr lang="ru-RU" dirty="0" smtClean="0"/>
              <a:t> для прижизненной диагностики БА</a:t>
            </a:r>
            <a:endParaRPr lang="ru-RU" dirty="0"/>
          </a:p>
        </p:txBody>
      </p:sp>
      <p:pic>
        <p:nvPicPr>
          <p:cNvPr id="30722" name="Picture 2"/>
          <p:cNvPicPr>
            <a:picLocks noGrp="1" noChangeAspect="1" noChangeArrowheads="1"/>
          </p:cNvPicPr>
          <p:nvPr>
            <p:ph idx="1"/>
          </p:nvPr>
        </p:nvPicPr>
        <p:blipFill>
          <a:blip r:embed="rId2"/>
          <a:srcRect/>
          <a:stretch>
            <a:fillRect/>
          </a:stretch>
        </p:blipFill>
        <p:spPr>
          <a:xfrm>
            <a:off x="395288" y="1700213"/>
            <a:ext cx="3500437" cy="4321175"/>
          </a:xfrm>
        </p:spPr>
      </p:pic>
      <p:sp>
        <p:nvSpPr>
          <p:cNvPr id="30723" name="Прямоугольник 5"/>
          <p:cNvSpPr>
            <a:spLocks noChangeArrowheads="1"/>
          </p:cNvSpPr>
          <p:nvPr/>
        </p:nvSpPr>
        <p:spPr bwMode="auto">
          <a:xfrm>
            <a:off x="4067175" y="1773238"/>
            <a:ext cx="3960813" cy="4554537"/>
          </a:xfrm>
          <a:prstGeom prst="rect">
            <a:avLst/>
          </a:prstGeom>
          <a:noFill/>
          <a:ln w="9525">
            <a:noFill/>
            <a:miter lim="800000"/>
            <a:headEnd/>
            <a:tailEnd/>
          </a:ln>
        </p:spPr>
        <p:txBody>
          <a:bodyPr>
            <a:spAutoFit/>
          </a:bodyPr>
          <a:lstStyle/>
          <a:p>
            <a:endParaRPr lang="ru-RU">
              <a:latin typeface="Trebuchet MS" pitchFamily="34" charset="0"/>
            </a:endParaRPr>
          </a:p>
          <a:p>
            <a:r>
              <a:rPr lang="ru-RU" sz="1600">
                <a:latin typeface="Trebuchet MS" pitchFamily="34" charset="0"/>
              </a:rPr>
              <a:t>Впервые соединение применили в клиническом исследовании в феврале 2002 года в Уппсальском университете. </a:t>
            </a:r>
          </a:p>
          <a:p>
            <a:endParaRPr lang="ru-RU" sz="1600">
              <a:latin typeface="Trebuchet MS" pitchFamily="34" charset="0"/>
            </a:endParaRPr>
          </a:p>
          <a:p>
            <a:r>
              <a:rPr lang="ru-RU" sz="1600">
                <a:latin typeface="Trebuchet MS" pitchFamily="34" charset="0"/>
              </a:rPr>
              <a:t>Прижизненная картина, полученная с помощью этого соединения при томографии, показала отложение вещества в тех же областях, где позже при вскрытии были найдены амилоидные отложения. </a:t>
            </a:r>
          </a:p>
          <a:p>
            <a:endParaRPr lang="ru-RU" sz="1600">
              <a:latin typeface="Trebuchet MS" pitchFamily="34" charset="0"/>
            </a:endParaRPr>
          </a:p>
          <a:p>
            <a:r>
              <a:rPr lang="ru-RU" sz="1600">
                <a:latin typeface="Trebuchet MS" pitchFamily="34" charset="0"/>
              </a:rPr>
              <a:t>В настоящее время в нескольких университетах мира проходят расширенные исследования PiB и некоторых его аналогов. </a:t>
            </a:r>
          </a:p>
          <a:p>
            <a:r>
              <a:rPr lang="ru-RU" sz="1600">
                <a:latin typeface="Trebuchet MS" pitchFamily="34" charset="0"/>
              </a:rPr>
              <a:t>Патент на соединения принадлежит Питтсбургскому университету.</a:t>
            </a:r>
          </a:p>
        </p:txBody>
      </p:sp>
      <p:sp>
        <p:nvSpPr>
          <p:cNvPr id="30724" name="Прямоугольник 6"/>
          <p:cNvSpPr>
            <a:spLocks noChangeArrowheads="1"/>
          </p:cNvSpPr>
          <p:nvPr/>
        </p:nvSpPr>
        <p:spPr bwMode="auto">
          <a:xfrm>
            <a:off x="4356100" y="1628775"/>
            <a:ext cx="2851150" cy="369888"/>
          </a:xfrm>
          <a:prstGeom prst="rect">
            <a:avLst/>
          </a:prstGeom>
          <a:noFill/>
          <a:ln w="9525">
            <a:noFill/>
            <a:miter lim="800000"/>
            <a:headEnd/>
            <a:tailEnd/>
          </a:ln>
        </p:spPr>
        <p:txBody>
          <a:bodyPr wrap="none">
            <a:spAutoFit/>
          </a:bodyPr>
          <a:lstStyle/>
          <a:p>
            <a:r>
              <a:rPr lang="ru-RU" b="1">
                <a:latin typeface="Trebuchet MS" pitchFamily="34" charset="0"/>
              </a:rPr>
              <a:t>Питтсбургский состав </a:t>
            </a:r>
            <a:r>
              <a:rPr lang="de-AT" b="1">
                <a:latin typeface="Trebuchet MS" pitchFamily="34" charset="0"/>
              </a:rPr>
              <a:t>B</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fontAlgn="auto">
              <a:spcAft>
                <a:spcPts val="0"/>
              </a:spcAft>
              <a:defRPr/>
            </a:pPr>
            <a:r>
              <a:rPr lang="ru-RU" dirty="0" smtClean="0"/>
              <a:t>Распространенность деменций</a:t>
            </a:r>
            <a:endParaRPr lang="ru-RU" dirty="0"/>
          </a:p>
        </p:txBody>
      </p:sp>
      <p:sp>
        <p:nvSpPr>
          <p:cNvPr id="14338" name="Содержимое 2"/>
          <p:cNvSpPr>
            <a:spLocks noGrp="1"/>
          </p:cNvSpPr>
          <p:nvPr>
            <p:ph idx="1"/>
          </p:nvPr>
        </p:nvSpPr>
        <p:spPr/>
        <p:txBody>
          <a:bodyPr/>
          <a:lstStyle/>
          <a:p>
            <a:endParaRPr lang="ru-RU" smtClean="0"/>
          </a:p>
          <a:p>
            <a:r>
              <a:rPr lang="ru-RU" smtClean="0"/>
              <a:t>В возрасте старше 65 лет – от 5% до 8 %</a:t>
            </a:r>
          </a:p>
          <a:p>
            <a:pPr>
              <a:buFont typeface="Wingdings 2" pitchFamily="18" charset="2"/>
              <a:buNone/>
            </a:pPr>
            <a:endParaRPr lang="ru-RU" i="1" smtClean="0"/>
          </a:p>
          <a:p>
            <a:r>
              <a:rPr lang="ru-RU" smtClean="0"/>
              <a:t>В возрасте старше 75 лет – от 15% до 20 %</a:t>
            </a:r>
          </a:p>
          <a:p>
            <a:pPr>
              <a:buFont typeface="Wingdings 2" pitchFamily="18" charset="2"/>
              <a:buNone/>
            </a:pPr>
            <a:endParaRPr lang="ru-RU" i="1" smtClean="0"/>
          </a:p>
          <a:p>
            <a:r>
              <a:rPr lang="ru-RU" smtClean="0"/>
              <a:t>В возрасте старше 85 лет – от 25% до 50%</a:t>
            </a:r>
            <a:endParaRPr lang="ru-RU" i="1" smtClean="0"/>
          </a:p>
          <a:p>
            <a:pPr>
              <a:buFont typeface="Wingdings 2" pitchFamily="18" charset="2"/>
              <a:buNone/>
            </a:pPr>
            <a:endParaRPr lang="ru-RU"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dirty="0" smtClean="0"/>
              <a:t>Рекомендации по лечению </a:t>
            </a:r>
            <a:r>
              <a:rPr lang="ru-RU" sz="1300" dirty="0" smtClean="0"/>
              <a:t>(методические рекомендации американской психиатрической ассоциации) </a:t>
            </a:r>
            <a:endParaRPr lang="ru-RU" sz="1300" dirty="0"/>
          </a:p>
        </p:txBody>
      </p:sp>
      <p:sp>
        <p:nvSpPr>
          <p:cNvPr id="3" name="Содержимое 2"/>
          <p:cNvSpPr>
            <a:spLocks noGrp="1"/>
          </p:cNvSpPr>
          <p:nvPr>
            <p:ph idx="1"/>
          </p:nvPr>
        </p:nvSpPr>
        <p:spPr/>
        <p:txBody>
          <a:bodyPr>
            <a:normAutofit fontScale="77500" lnSpcReduction="20000"/>
          </a:bodyPr>
          <a:lstStyle/>
          <a:p>
            <a:pPr marL="274320" indent="-274320" fontAlgn="auto">
              <a:spcAft>
                <a:spcPts val="0"/>
              </a:spcAft>
              <a:buFont typeface="Wingdings 2"/>
              <a:buChar char=""/>
              <a:defRPr/>
            </a:pPr>
            <a:r>
              <a:rPr lang="ru-RU" dirty="0" smtClean="0"/>
              <a:t>Психиатрический менеджмент (альянс с пациентом и лицами, осуществляющими уход, осмотр психиатром 1 раз в 3-6 месяцев, решение ситуации с ограничением прав вождения автотранспорта, образование пациента и семьи, помощь в планировании)</a:t>
            </a:r>
          </a:p>
          <a:p>
            <a:pPr marL="274320" indent="-274320" fontAlgn="auto">
              <a:spcAft>
                <a:spcPts val="0"/>
              </a:spcAft>
              <a:buFont typeface="Wingdings 2"/>
              <a:buChar char=""/>
              <a:defRPr/>
            </a:pPr>
            <a:r>
              <a:rPr lang="ru-RU" dirty="0" smtClean="0"/>
              <a:t>Психотерапия и психосоциальные вмешательства (поведенческая психотерапия, эмоционально-ориентированная психотерапия, арт-терапия, музыкотерапия, светотерапия)</a:t>
            </a:r>
          </a:p>
          <a:p>
            <a:pPr marL="274320" indent="-274320" fontAlgn="auto">
              <a:spcAft>
                <a:spcPts val="0"/>
              </a:spcAft>
              <a:buFont typeface="Wingdings 2"/>
              <a:buChar char=""/>
              <a:defRPr/>
            </a:pPr>
            <a:r>
              <a:rPr lang="ru-RU" dirty="0" smtClean="0"/>
              <a:t>Специальный подход к назначению любых лекарственных препаратов пациентам пожилого возраста и с деменцией</a:t>
            </a:r>
          </a:p>
          <a:p>
            <a:pPr marL="274320" indent="-274320" fontAlgn="auto">
              <a:spcAft>
                <a:spcPts val="0"/>
              </a:spcAft>
              <a:buFont typeface="Wingdings 2"/>
              <a:buChar char=""/>
              <a:defRPr/>
            </a:pPr>
            <a:r>
              <a:rPr lang="ru-RU" dirty="0" smtClean="0"/>
              <a:t>Лечение когнитивных симптомов</a:t>
            </a:r>
          </a:p>
          <a:p>
            <a:pPr marL="274320" indent="-274320" fontAlgn="auto">
              <a:spcAft>
                <a:spcPts val="0"/>
              </a:spcAft>
              <a:buFont typeface="Wingdings 2"/>
              <a:buChar char=""/>
              <a:defRPr/>
            </a:pPr>
            <a:r>
              <a:rPr lang="ru-RU" dirty="0" smtClean="0"/>
              <a:t>Лечение психозов и возбуждения</a:t>
            </a:r>
          </a:p>
          <a:p>
            <a:pPr marL="274320" indent="-274320" fontAlgn="auto">
              <a:spcAft>
                <a:spcPts val="0"/>
              </a:spcAft>
              <a:buFont typeface="Wingdings 2"/>
              <a:buChar char=""/>
              <a:defRPr/>
            </a:pPr>
            <a:r>
              <a:rPr lang="ru-RU" dirty="0" smtClean="0"/>
              <a:t>Лечение депрессии</a:t>
            </a:r>
          </a:p>
          <a:p>
            <a:pPr marL="274320" indent="-274320" fontAlgn="auto">
              <a:spcAft>
                <a:spcPts val="0"/>
              </a:spcAft>
              <a:buFont typeface="Wingdings 2"/>
              <a:buChar char=""/>
              <a:defRPr/>
            </a:pPr>
            <a:r>
              <a:rPr lang="ru-RU" dirty="0" smtClean="0"/>
              <a:t>Лечение расстройств сна</a:t>
            </a:r>
          </a:p>
          <a:p>
            <a:pPr marL="274320" indent="-274320" fontAlgn="auto">
              <a:spcAft>
                <a:spcPts val="0"/>
              </a:spcAft>
              <a:buFont typeface="Wingdings 2"/>
              <a:buChar char=""/>
              <a:defRPr/>
            </a:pPr>
            <a:r>
              <a:rPr lang="ru-RU" dirty="0" smtClean="0"/>
              <a:t>Специальные подходы для длительного ухода</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fontAlgn="auto">
              <a:spcAft>
                <a:spcPts val="0"/>
              </a:spcAft>
              <a:defRPr/>
            </a:pPr>
            <a:r>
              <a:rPr lang="ru-RU" dirty="0" smtClean="0"/>
              <a:t>Нефармакологические методы лечения</a:t>
            </a:r>
            <a:endParaRPr lang="ru-RU" dirty="0"/>
          </a:p>
        </p:txBody>
      </p:sp>
      <p:sp>
        <p:nvSpPr>
          <p:cNvPr id="3" name="Содержимое 2"/>
          <p:cNvSpPr>
            <a:spLocks noGrp="1"/>
          </p:cNvSpPr>
          <p:nvPr>
            <p:ph idx="1"/>
          </p:nvPr>
        </p:nvSpPr>
        <p:spPr/>
        <p:txBody>
          <a:bodyPr>
            <a:normAutofit fontScale="77500" lnSpcReduction="20000"/>
          </a:bodyPr>
          <a:lstStyle/>
          <a:p>
            <a:pPr marL="274320" indent="-274320" fontAlgn="auto">
              <a:spcAft>
                <a:spcPts val="0"/>
              </a:spcAft>
              <a:buFont typeface="Wingdings 2"/>
              <a:buChar char=""/>
              <a:defRPr/>
            </a:pPr>
            <a:r>
              <a:rPr lang="ru-RU" b="1" dirty="0" smtClean="0"/>
              <a:t>Стандартные методы психотерапии</a:t>
            </a:r>
          </a:p>
          <a:p>
            <a:pPr marL="274320" indent="-274320" fontAlgn="auto">
              <a:spcAft>
                <a:spcPts val="0"/>
              </a:spcAft>
              <a:buFont typeface="Courier New" pitchFamily="49" charset="0"/>
              <a:buChar char="o"/>
              <a:defRPr/>
            </a:pPr>
            <a:r>
              <a:rPr lang="ru-RU" dirty="0" smtClean="0"/>
              <a:t>Поведенческая психотерапия</a:t>
            </a:r>
          </a:p>
          <a:p>
            <a:pPr marL="274320" indent="-274320" fontAlgn="auto">
              <a:spcAft>
                <a:spcPts val="0"/>
              </a:spcAft>
              <a:buFont typeface="Courier New" pitchFamily="49" charset="0"/>
              <a:buChar char="o"/>
              <a:defRPr/>
            </a:pPr>
            <a:r>
              <a:rPr lang="ru-RU" dirty="0" smtClean="0"/>
              <a:t>Ориентирование в реальной обстановке</a:t>
            </a:r>
          </a:p>
          <a:p>
            <a:pPr marL="274320" indent="-274320" fontAlgn="auto">
              <a:spcAft>
                <a:spcPts val="0"/>
              </a:spcAft>
              <a:buFont typeface="Courier New" pitchFamily="49" charset="0"/>
              <a:buChar char="o"/>
              <a:defRPr/>
            </a:pPr>
            <a:r>
              <a:rPr lang="ru-RU" dirty="0" smtClean="0"/>
              <a:t>Психотерапия признанием истинности переживаний</a:t>
            </a:r>
          </a:p>
          <a:p>
            <a:pPr marL="274320" indent="-274320" fontAlgn="auto">
              <a:spcAft>
                <a:spcPts val="0"/>
              </a:spcAft>
              <a:buFont typeface="Courier New" pitchFamily="49" charset="0"/>
              <a:buChar char="o"/>
              <a:defRPr/>
            </a:pPr>
            <a:r>
              <a:rPr lang="ru-RU" dirty="0" smtClean="0"/>
              <a:t>Психотерапия с использованием воспоминаний</a:t>
            </a:r>
          </a:p>
          <a:p>
            <a:pPr marL="274320" indent="-274320" fontAlgn="auto">
              <a:spcAft>
                <a:spcPts val="0"/>
              </a:spcAft>
              <a:buFont typeface="Wingdings 2"/>
              <a:buChar char=""/>
              <a:defRPr/>
            </a:pPr>
            <a:r>
              <a:rPr lang="ru-RU" b="1" dirty="0" smtClean="0"/>
              <a:t>Альтернативные методы психотерапии</a:t>
            </a:r>
          </a:p>
          <a:p>
            <a:pPr marL="274320" indent="-274320" fontAlgn="auto">
              <a:spcAft>
                <a:spcPts val="0"/>
              </a:spcAft>
              <a:buFont typeface="Courier New" pitchFamily="49" charset="0"/>
              <a:buChar char="o"/>
              <a:defRPr/>
            </a:pPr>
            <a:r>
              <a:rPr lang="ru-RU" dirty="0" smtClean="0"/>
              <a:t>Арт-терапия</a:t>
            </a:r>
          </a:p>
          <a:p>
            <a:pPr marL="274320" indent="-274320" fontAlgn="auto">
              <a:spcAft>
                <a:spcPts val="0"/>
              </a:spcAft>
              <a:buFont typeface="Courier New" pitchFamily="49" charset="0"/>
              <a:buChar char="o"/>
              <a:defRPr/>
            </a:pPr>
            <a:r>
              <a:rPr lang="ru-RU" dirty="0" smtClean="0"/>
              <a:t>Музыкотерапия</a:t>
            </a:r>
          </a:p>
          <a:p>
            <a:pPr marL="274320" indent="-274320" fontAlgn="auto">
              <a:spcAft>
                <a:spcPts val="0"/>
              </a:spcAft>
              <a:buFont typeface="Courier New" pitchFamily="49" charset="0"/>
              <a:buChar char="o"/>
              <a:defRPr/>
            </a:pPr>
            <a:r>
              <a:rPr lang="ru-RU" dirty="0" smtClean="0"/>
              <a:t>Ароматерапия</a:t>
            </a:r>
          </a:p>
          <a:p>
            <a:pPr marL="274320" indent="-274320" fontAlgn="auto">
              <a:spcAft>
                <a:spcPts val="0"/>
              </a:spcAft>
              <a:buFont typeface="Courier New" pitchFamily="49" charset="0"/>
              <a:buChar char="o"/>
              <a:defRPr/>
            </a:pPr>
            <a:r>
              <a:rPr lang="ru-RU" dirty="0" smtClean="0"/>
              <a:t>Светотерапия</a:t>
            </a:r>
          </a:p>
          <a:p>
            <a:pPr marL="274320" indent="-274320" fontAlgn="auto">
              <a:spcAft>
                <a:spcPts val="0"/>
              </a:spcAft>
              <a:buFont typeface="Courier New" pitchFamily="49" charset="0"/>
              <a:buChar char="o"/>
              <a:defRPr/>
            </a:pPr>
            <a:r>
              <a:rPr lang="ru-RU" dirty="0" smtClean="0"/>
              <a:t>Мультисенсорная терапия</a:t>
            </a:r>
          </a:p>
          <a:p>
            <a:pPr marL="274320" indent="-274320" fontAlgn="auto">
              <a:spcAft>
                <a:spcPts val="0"/>
              </a:spcAft>
              <a:buFont typeface="Wingdings 2"/>
              <a:buChar char=""/>
              <a:defRPr/>
            </a:pPr>
            <a:r>
              <a:rPr lang="ru-RU" b="1" dirty="0" smtClean="0"/>
              <a:t>Методы краткосрочной психотерапии</a:t>
            </a:r>
          </a:p>
          <a:p>
            <a:pPr marL="274320" indent="-274320" fontAlgn="auto">
              <a:spcAft>
                <a:spcPts val="0"/>
              </a:spcAft>
              <a:buFont typeface="Courier New" pitchFamily="49" charset="0"/>
              <a:buChar char="o"/>
              <a:defRPr/>
            </a:pPr>
            <a:r>
              <a:rPr lang="ru-RU" dirty="0" smtClean="0"/>
              <a:t>Когнитивно-поведенческая терапия</a:t>
            </a:r>
          </a:p>
          <a:p>
            <a:pPr marL="274320" indent="-274320" fontAlgn="auto">
              <a:spcAft>
                <a:spcPts val="0"/>
              </a:spcAft>
              <a:buFont typeface="Courier New" pitchFamily="49" charset="0"/>
              <a:buChar char="o"/>
              <a:defRPr/>
            </a:pPr>
            <a:r>
              <a:rPr lang="ru-RU" dirty="0" smtClean="0"/>
              <a:t>Межличностная терапия</a:t>
            </a:r>
          </a:p>
          <a:p>
            <a:pPr marL="274320" indent="-274320" fontAlgn="auto">
              <a:spcAft>
                <a:spcPts val="0"/>
              </a:spcAft>
              <a:buFont typeface="Wingdings 2"/>
              <a:buNone/>
              <a:defRPr/>
            </a:pPr>
            <a:r>
              <a:rPr lang="de-AT" sz="800" dirty="0" smtClean="0"/>
              <a:t>Simon Douglas, Ian James &amp; Clive Ballard</a:t>
            </a:r>
            <a:r>
              <a:rPr lang="ru-RU" sz="800" dirty="0" smtClean="0"/>
              <a:t>. </a:t>
            </a:r>
            <a:r>
              <a:rPr lang="de-AT" sz="800" dirty="0" smtClean="0"/>
              <a:t>Non-</a:t>
            </a:r>
            <a:r>
              <a:rPr lang="de-AT" sz="800" dirty="0" err="1" smtClean="0"/>
              <a:t>pharmacological</a:t>
            </a:r>
            <a:r>
              <a:rPr lang="de-AT" sz="800" dirty="0" smtClean="0"/>
              <a:t> interventions in dementia</a:t>
            </a:r>
            <a:r>
              <a:rPr lang="ru-RU" sz="800" dirty="0" smtClean="0"/>
              <a:t>. </a:t>
            </a:r>
            <a:r>
              <a:rPr lang="en-US" sz="800" dirty="0" smtClean="0"/>
              <a:t>Advances in Psychiatric Treatment 2004; vol. 10, 171–179</a:t>
            </a:r>
            <a:endParaRPr lang="ru-RU" sz="1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fontAlgn="auto">
              <a:spcAft>
                <a:spcPts val="0"/>
              </a:spcAft>
              <a:defRPr/>
            </a:pPr>
            <a:r>
              <a:rPr lang="ru-RU" dirty="0" smtClean="0"/>
              <a:t>Лечение когнитивных симптомов </a:t>
            </a:r>
            <a:br>
              <a:rPr lang="ru-RU" dirty="0" smtClean="0"/>
            </a:br>
            <a:r>
              <a:rPr lang="ru-RU" sz="1300" dirty="0" smtClean="0"/>
              <a:t>(методические рекомендации американской психиатрической ассоциации) </a:t>
            </a:r>
            <a:endParaRPr lang="ru-RU" sz="1300" dirty="0"/>
          </a:p>
        </p:txBody>
      </p:sp>
      <p:sp>
        <p:nvSpPr>
          <p:cNvPr id="3" name="Содержимое 2"/>
          <p:cNvSpPr>
            <a:spLocks noGrp="1"/>
          </p:cNvSpPr>
          <p:nvPr>
            <p:ph idx="1"/>
          </p:nvPr>
        </p:nvSpPr>
        <p:spPr/>
        <p:txBody>
          <a:bodyPr>
            <a:normAutofit fontScale="92500" lnSpcReduction="10000"/>
          </a:bodyPr>
          <a:lstStyle/>
          <a:p>
            <a:pPr marL="274320" indent="-274320" fontAlgn="auto">
              <a:spcAft>
                <a:spcPts val="0"/>
              </a:spcAft>
              <a:buFont typeface="Wingdings 2"/>
              <a:buChar char=""/>
              <a:defRPr/>
            </a:pPr>
            <a:r>
              <a:rPr lang="ru-RU" dirty="0" smtClean="0"/>
              <a:t>Ингибиторы АХЭ (Донепезил, Ривастигмин, Галантамин) рекомендованы </a:t>
            </a:r>
            <a:r>
              <a:rPr lang="en-US" dirty="0" smtClean="0"/>
              <a:t>FDA </a:t>
            </a:r>
            <a:r>
              <a:rPr lang="ru-RU" dirty="0" smtClean="0"/>
              <a:t>для лечения БА, Болезни Паркинсона, деменции с тельцами Леви.</a:t>
            </a:r>
            <a:endParaRPr lang="ru-RU" i="1" dirty="0" smtClean="0"/>
          </a:p>
          <a:p>
            <a:pPr marL="274320" indent="-274320" fontAlgn="auto">
              <a:spcAft>
                <a:spcPts val="0"/>
              </a:spcAft>
              <a:buFont typeface="Wingdings 2"/>
              <a:buChar char=""/>
              <a:defRPr/>
            </a:pPr>
            <a:r>
              <a:rPr lang="ru-RU" dirty="0" smtClean="0"/>
              <a:t>Антагонист </a:t>
            </a:r>
            <a:r>
              <a:rPr lang="en-US" dirty="0" smtClean="0"/>
              <a:t>NMDA</a:t>
            </a:r>
            <a:r>
              <a:rPr lang="ru-RU" dirty="0" smtClean="0"/>
              <a:t>-рецепторов</a:t>
            </a:r>
            <a:endParaRPr lang="ru-RU" i="1" dirty="0" smtClean="0"/>
          </a:p>
          <a:p>
            <a:pPr marL="274320" indent="-274320" fontAlgn="auto">
              <a:spcAft>
                <a:spcPts val="0"/>
              </a:spcAft>
              <a:buFont typeface="Wingdings 2"/>
              <a:buNone/>
              <a:defRPr/>
            </a:pPr>
            <a:r>
              <a:rPr lang="ru-RU" dirty="0" smtClean="0"/>
              <a:t>   Мемантин рекомендован </a:t>
            </a:r>
            <a:r>
              <a:rPr lang="en-US" dirty="0" smtClean="0"/>
              <a:t>FDA </a:t>
            </a:r>
            <a:r>
              <a:rPr lang="ru-RU" dirty="0" smtClean="0"/>
              <a:t>для лечения пациентов со средне-тяжелой деменцией при БА, есть меньше данных об эффективности его назначения при легкой степени деменции при БА, также есть сведения об эффективности применения в лечении сосудистой деменции.</a:t>
            </a:r>
            <a:endParaRPr lang="ru-RU" i="1" dirty="0" smtClean="0"/>
          </a:p>
          <a:p>
            <a:pPr marL="274320" indent="-274320" fontAlgn="auto">
              <a:spcAft>
                <a:spcPts val="0"/>
              </a:spcAft>
              <a:buFont typeface="Wingdings 2"/>
              <a:buChar char=""/>
              <a:defRPr/>
            </a:pPr>
            <a:r>
              <a:rPr lang="ru-RU" dirty="0" smtClean="0"/>
              <a:t>Витамин Е, терапия эстрогенами не рекомендованы.</a:t>
            </a:r>
            <a:endParaRPr lang="ru-RU" i="1" dirty="0" smtClean="0"/>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fontAlgn="auto">
              <a:spcAft>
                <a:spcPts val="0"/>
              </a:spcAft>
              <a:defRPr/>
            </a:pPr>
            <a:r>
              <a:rPr lang="ru-RU" dirty="0" smtClean="0"/>
              <a:t>Лечение психозов и возбуждения </a:t>
            </a:r>
            <a:br>
              <a:rPr lang="ru-RU" dirty="0" smtClean="0"/>
            </a:br>
            <a:r>
              <a:rPr lang="ru-RU" sz="1300" dirty="0" smtClean="0"/>
              <a:t>(методические рекомендации американской психиатрической ассоциации) </a:t>
            </a:r>
            <a:endParaRPr lang="ru-RU" sz="1300" dirty="0"/>
          </a:p>
        </p:txBody>
      </p:sp>
      <p:sp>
        <p:nvSpPr>
          <p:cNvPr id="3" name="Содержимое 2"/>
          <p:cNvSpPr>
            <a:spLocks noGrp="1"/>
          </p:cNvSpPr>
          <p:nvPr>
            <p:ph idx="1"/>
          </p:nvPr>
        </p:nvSpPr>
        <p:spPr>
          <a:xfrm>
            <a:off x="4356100" y="3500438"/>
            <a:ext cx="3671888" cy="3097212"/>
          </a:xfrm>
          <a:ln w="28575">
            <a:solidFill>
              <a:schemeClr val="tx1"/>
            </a:solidFill>
          </a:ln>
        </p:spPr>
        <p:txBody>
          <a:bodyPr>
            <a:normAutofit fontScale="32500" lnSpcReduction="20000"/>
          </a:bodyPr>
          <a:lstStyle/>
          <a:p>
            <a:pPr marL="274320" indent="-274320" fontAlgn="auto">
              <a:spcAft>
                <a:spcPts val="0"/>
              </a:spcAft>
              <a:buFont typeface="Wingdings 2"/>
              <a:buNone/>
              <a:defRPr/>
            </a:pPr>
            <a:r>
              <a:rPr lang="de-AT" b="1" dirty="0" smtClean="0"/>
              <a:t>     WARNING </a:t>
            </a:r>
          </a:p>
          <a:p>
            <a:pPr marL="274320" indent="-274320" fontAlgn="auto">
              <a:spcAft>
                <a:spcPts val="0"/>
              </a:spcAft>
              <a:buFont typeface="Wingdings 2"/>
              <a:buNone/>
              <a:defRPr/>
            </a:pPr>
            <a:r>
              <a:rPr lang="ru-RU" dirty="0" smtClean="0"/>
              <a:t> </a:t>
            </a:r>
          </a:p>
          <a:p>
            <a:pPr marL="274320" indent="-274320" fontAlgn="auto">
              <a:spcAft>
                <a:spcPts val="0"/>
              </a:spcAft>
              <a:buFont typeface="Wingdings 2"/>
              <a:buNone/>
              <a:defRPr/>
            </a:pPr>
            <a:r>
              <a:rPr lang="en-US" b="1" dirty="0" smtClean="0"/>
              <a:t>     Increased Mortality in Elderly Patients with Dementia-Related Psychosis </a:t>
            </a:r>
          </a:p>
          <a:p>
            <a:pPr marL="274320" indent="-274320" fontAlgn="auto">
              <a:spcAft>
                <a:spcPts val="0"/>
              </a:spcAft>
              <a:buFont typeface="Wingdings 2"/>
              <a:buNone/>
              <a:defRPr/>
            </a:pPr>
            <a:r>
              <a:rPr lang="en-US" b="1" dirty="0" smtClean="0"/>
              <a:t>     Elderly patients with dementia-related psychosis treated with antipsychotic drugs are at an increased risk of death. Analyses of seventeen placebo-controlled trials (modal duration of 10 weeks), largely in patients taking atypical antipsychotic drugs, revealed a risk of death in drug-treated patients of between  1.6 to 1.7 times the risk of death in placebo-treated patients. Over the course of a typical 10-week controlled trial, the rate of death in drug-treated patients was about 4.5%, compared to a rate of about 2.6% in the placebo group. Although the causes of death were varied, most of the deaths appeared to be either cardiovascular (e.g., heart failure, sudden death) or infectious (e.g., pneumonia) in nature. Observational studies suggest that, similar to atypical antipsychotic drugs, treatment with conventional antipsychotic drugs may increase mortality. The extent to which the findings of increased mortality in observational studies may be attributed to the antipsychotic drug as opposed to some characteristic(s) of the patients is not clear. HALDOL Injection is not approved for the treatment of patients with dementia-related psychosis (see WARNINGS).</a:t>
            </a:r>
            <a:endParaRPr lang="ru-RU" dirty="0"/>
          </a:p>
        </p:txBody>
      </p:sp>
      <p:sp>
        <p:nvSpPr>
          <p:cNvPr id="5" name="Содержимое 2"/>
          <p:cNvSpPr txBox="1">
            <a:spLocks/>
          </p:cNvSpPr>
          <p:nvPr/>
        </p:nvSpPr>
        <p:spPr>
          <a:xfrm>
            <a:off x="323850" y="5589588"/>
            <a:ext cx="3743325" cy="1079500"/>
          </a:xfrm>
          <a:prstGeom prst="rect">
            <a:avLst/>
          </a:prstGeom>
          <a:solidFill>
            <a:schemeClr val="bg1"/>
          </a:solidFill>
          <a:ln w="22225">
            <a:solidFill>
              <a:schemeClr val="tx1"/>
            </a:solidFill>
          </a:ln>
        </p:spPr>
        <p:txBody>
          <a:bodyPr>
            <a:normAutofit fontScale="32500" lnSpcReduction="20000"/>
          </a:bodyPr>
          <a:lstStyle/>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WARNING: INCREASED MORTALITY IN ELDERLY PATIENTS WITH DEMENTIA-RELATED PSYCHOSIS </a:t>
            </a:r>
            <a:endParaRPr lang="ru-RU" sz="2600" b="1" i="1" dirty="0">
              <a:latin typeface="+mn-lt"/>
            </a:endParaRPr>
          </a:p>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See full prescribing information for complete boxed warning. </a:t>
            </a:r>
            <a:endParaRPr lang="ru-RU" sz="2600" b="1" i="1" dirty="0">
              <a:latin typeface="+mn-lt"/>
            </a:endParaRPr>
          </a:p>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Elderly patients with dementia-related psychosis treated with antipsychotic drugs are at an increased risk of death. RISPERDAL</a:t>
            </a:r>
            <a:r>
              <a:rPr lang="en-US" sz="2600" b="1" i="1" baseline="30000" dirty="0">
                <a:latin typeface="+mn-lt"/>
              </a:rPr>
              <a:t>® </a:t>
            </a:r>
            <a:r>
              <a:rPr lang="en-US" sz="2600" b="1" i="1" dirty="0">
                <a:latin typeface="+mn-lt"/>
              </a:rPr>
              <a:t>is not approved for use in patients with dementia-related psychosis. </a:t>
            </a:r>
            <a:r>
              <a:rPr lang="ru-RU" sz="2600" b="1" i="1" dirty="0">
                <a:latin typeface="+mn-lt"/>
              </a:rPr>
              <a:t>(5.1) </a:t>
            </a:r>
            <a:endParaRPr lang="ru-RU" sz="2600" dirty="0">
              <a:latin typeface="+mn-lt"/>
            </a:endParaRPr>
          </a:p>
          <a:p>
            <a:pPr marL="274320" indent="-274320" fontAlgn="t">
              <a:spcBef>
                <a:spcPts val="600"/>
              </a:spcBef>
              <a:spcAft>
                <a:spcPts val="0"/>
              </a:spcAft>
              <a:buClr>
                <a:schemeClr val="tx2"/>
              </a:buClr>
              <a:buSzPct val="73000"/>
              <a:buFont typeface="Wingdings 2"/>
              <a:buChar char=""/>
              <a:defRPr/>
            </a:pPr>
            <a:endParaRPr lang="ru-RU" sz="2600" b="1" dirty="0">
              <a:latin typeface="+mn-lt"/>
            </a:endParaRPr>
          </a:p>
          <a:p>
            <a:pPr marL="274320" indent="-274320" fontAlgn="auto">
              <a:spcBef>
                <a:spcPts val="600"/>
              </a:spcBef>
              <a:spcAft>
                <a:spcPts val="0"/>
              </a:spcAft>
              <a:buClr>
                <a:schemeClr val="tx2"/>
              </a:buClr>
              <a:buSzPct val="73000"/>
              <a:buFont typeface="Wingdings 2"/>
              <a:buChar char=""/>
              <a:defRPr/>
            </a:pPr>
            <a:endParaRPr lang="ru-RU" sz="2600" dirty="0">
              <a:latin typeface="+mn-lt"/>
            </a:endParaRPr>
          </a:p>
        </p:txBody>
      </p:sp>
      <p:sp>
        <p:nvSpPr>
          <p:cNvPr id="6" name="Содержимое 2"/>
          <p:cNvSpPr txBox="1">
            <a:spLocks/>
          </p:cNvSpPr>
          <p:nvPr/>
        </p:nvSpPr>
        <p:spPr>
          <a:xfrm>
            <a:off x="323850" y="4292600"/>
            <a:ext cx="3743325" cy="1081088"/>
          </a:xfrm>
          <a:prstGeom prst="rect">
            <a:avLst/>
          </a:prstGeom>
          <a:solidFill>
            <a:schemeClr val="bg1"/>
          </a:solidFill>
          <a:ln w="25400">
            <a:solidFill>
              <a:schemeClr val="tx1"/>
            </a:solidFill>
          </a:ln>
        </p:spPr>
        <p:txBody>
          <a:bodyPr>
            <a:normAutofit fontScale="32500" lnSpcReduction="20000"/>
          </a:bodyPr>
          <a:lstStyle/>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WARNING: INCREASED MORTALITY IN ELDERLY PATIENTS WITH DEMENTIA-RELATED PSYCHOSIS </a:t>
            </a:r>
            <a:endParaRPr lang="ru-RU" sz="2600" b="1" i="1" dirty="0">
              <a:latin typeface="+mn-lt"/>
            </a:endParaRPr>
          </a:p>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See full prescribing information for complete boxed warning. </a:t>
            </a:r>
            <a:endParaRPr lang="ru-RU" sz="2600" b="1" i="1" dirty="0">
              <a:latin typeface="+mn-lt"/>
            </a:endParaRPr>
          </a:p>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Elderly patients with dementia-related psychosis treated with antipsychotic drugs are at an increased risk of death. ZYPREXA</a:t>
            </a:r>
            <a:r>
              <a:rPr lang="en-US" sz="2600" b="1" i="1" baseline="30000" dirty="0">
                <a:latin typeface="+mn-lt"/>
              </a:rPr>
              <a:t> </a:t>
            </a:r>
            <a:r>
              <a:rPr lang="en-US" sz="2600" b="1" i="1" dirty="0">
                <a:latin typeface="+mn-lt"/>
              </a:rPr>
              <a:t>is not approved for use in patients with dementia-related psychosis. </a:t>
            </a:r>
            <a:r>
              <a:rPr lang="ru-RU" sz="2600" b="1" i="1" dirty="0">
                <a:latin typeface="+mn-lt"/>
              </a:rPr>
              <a:t>(5.1</a:t>
            </a:r>
            <a:r>
              <a:rPr lang="en-US" sz="2600" b="1" i="1" dirty="0">
                <a:latin typeface="+mn-lt"/>
              </a:rPr>
              <a:t>, 5.14, 17.2</a:t>
            </a:r>
            <a:r>
              <a:rPr lang="ru-RU" sz="2600" b="1" i="1" dirty="0">
                <a:latin typeface="+mn-lt"/>
              </a:rPr>
              <a:t>) </a:t>
            </a:r>
            <a:endParaRPr lang="ru-RU" sz="2600" dirty="0">
              <a:latin typeface="+mn-lt"/>
            </a:endParaRPr>
          </a:p>
        </p:txBody>
      </p:sp>
      <p:sp>
        <p:nvSpPr>
          <p:cNvPr id="7" name="Содержимое 2"/>
          <p:cNvSpPr txBox="1">
            <a:spLocks/>
          </p:cNvSpPr>
          <p:nvPr/>
        </p:nvSpPr>
        <p:spPr>
          <a:xfrm>
            <a:off x="4572000" y="2060575"/>
            <a:ext cx="3384550" cy="1152525"/>
          </a:xfrm>
          <a:prstGeom prst="rect">
            <a:avLst/>
          </a:prstGeom>
          <a:solidFill>
            <a:schemeClr val="bg1"/>
          </a:solidFill>
          <a:ln w="25400">
            <a:solidFill>
              <a:schemeClr val="tx1"/>
            </a:solidFill>
          </a:ln>
        </p:spPr>
        <p:txBody>
          <a:bodyPr>
            <a:normAutofit fontScale="32500" lnSpcReduction="20000"/>
          </a:bodyPr>
          <a:lstStyle/>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WARNING: INCREASED MORTALITY IN ELDERLY PATIENTS WITH DEMENTIA-RELATED PSYCHOSIS </a:t>
            </a:r>
            <a:endParaRPr lang="ru-RU" sz="2600" b="1" i="1" dirty="0">
              <a:latin typeface="+mn-lt"/>
            </a:endParaRPr>
          </a:p>
          <a:p>
            <a:pPr marL="274320" indent="-274320" fontAlgn="t">
              <a:spcBef>
                <a:spcPts val="600"/>
              </a:spcBef>
              <a:spcAft>
                <a:spcPts val="0"/>
              </a:spcAft>
              <a:buClr>
                <a:schemeClr val="tx2"/>
              </a:buClr>
              <a:buSzPct val="73000"/>
              <a:buFont typeface="Wingdings 2"/>
              <a:buNone/>
              <a:defRPr/>
            </a:pPr>
            <a:r>
              <a:rPr lang="ru-RU" sz="2600" b="1" i="1" dirty="0">
                <a:latin typeface="+mn-lt"/>
              </a:rPr>
              <a:t>   </a:t>
            </a:r>
            <a:r>
              <a:rPr lang="en-US" sz="2600" b="1" i="1" dirty="0">
                <a:latin typeface="+mn-lt"/>
              </a:rPr>
              <a:t>See full prescribing information for complete boxed warning.</a:t>
            </a:r>
          </a:p>
          <a:p>
            <a:pPr marL="274320" indent="-274320" fontAlgn="t">
              <a:spcBef>
                <a:spcPts val="600"/>
              </a:spcBef>
              <a:spcAft>
                <a:spcPts val="0"/>
              </a:spcAft>
              <a:buClr>
                <a:schemeClr val="tx2"/>
              </a:buClr>
              <a:buSzPct val="73000"/>
              <a:buFont typeface="Wingdings 2"/>
              <a:buNone/>
              <a:defRPr/>
            </a:pPr>
            <a:r>
              <a:rPr lang="en-US" sz="2600" b="1" i="1" dirty="0">
                <a:latin typeface="+mn-lt"/>
              </a:rPr>
              <a:t>A</a:t>
            </a:r>
            <a:r>
              <a:rPr lang="en-US" sz="2600" b="1" i="1" dirty="0" err="1">
                <a:latin typeface="+mn-lt"/>
              </a:rPr>
              <a:t>ntipsychotic</a:t>
            </a:r>
            <a:r>
              <a:rPr lang="en-US" sz="2600" b="1" i="1" dirty="0">
                <a:latin typeface="+mn-lt"/>
              </a:rPr>
              <a:t> drugs are associated with an increased risk of death (5.1). QUETIAPINE</a:t>
            </a:r>
            <a:r>
              <a:rPr lang="en-US" sz="2600" b="1" i="1" baseline="30000" dirty="0">
                <a:latin typeface="+mn-lt"/>
              </a:rPr>
              <a:t> </a:t>
            </a:r>
            <a:r>
              <a:rPr lang="en-US" sz="2600" b="1" i="1" dirty="0">
                <a:latin typeface="+mn-lt"/>
              </a:rPr>
              <a:t>is not approved for use in patients with dementia-related psychosis. </a:t>
            </a:r>
            <a:r>
              <a:rPr lang="ru-RU" sz="2600" b="1" i="1" dirty="0">
                <a:latin typeface="+mn-lt"/>
              </a:rPr>
              <a:t>(5.1) </a:t>
            </a:r>
            <a:endParaRPr lang="ru-RU" sz="2600" dirty="0">
              <a:latin typeface="+mn-lt"/>
            </a:endParaRPr>
          </a:p>
          <a:p>
            <a:pPr marL="274320" indent="-274320" fontAlgn="t">
              <a:spcBef>
                <a:spcPts val="600"/>
              </a:spcBef>
              <a:spcAft>
                <a:spcPts val="0"/>
              </a:spcAft>
              <a:buClr>
                <a:schemeClr val="tx2"/>
              </a:buClr>
              <a:buSzPct val="73000"/>
              <a:buFont typeface="Wingdings 2"/>
              <a:buChar char=""/>
              <a:defRPr/>
            </a:pPr>
            <a:endParaRPr lang="ru-RU" sz="2600" b="1" dirty="0">
              <a:latin typeface="+mn-lt"/>
            </a:endParaRPr>
          </a:p>
          <a:p>
            <a:pPr marL="274320" indent="-274320" fontAlgn="auto">
              <a:spcBef>
                <a:spcPts val="600"/>
              </a:spcBef>
              <a:spcAft>
                <a:spcPts val="0"/>
              </a:spcAft>
              <a:buClr>
                <a:schemeClr val="tx2"/>
              </a:buClr>
              <a:buSzPct val="73000"/>
              <a:buFont typeface="Wingdings 2"/>
              <a:buChar char=""/>
              <a:defRPr/>
            </a:pPr>
            <a:endParaRPr lang="ru-RU" sz="2600" dirty="0">
              <a:latin typeface="+mn-lt"/>
            </a:endParaRPr>
          </a:p>
        </p:txBody>
      </p:sp>
      <p:sp>
        <p:nvSpPr>
          <p:cNvPr id="35846" name="Прямоугольник 8"/>
          <p:cNvSpPr>
            <a:spLocks noChangeArrowheads="1"/>
          </p:cNvSpPr>
          <p:nvPr/>
        </p:nvSpPr>
        <p:spPr bwMode="auto">
          <a:xfrm>
            <a:off x="179388" y="1844675"/>
            <a:ext cx="4248150" cy="2246313"/>
          </a:xfrm>
          <a:prstGeom prst="rect">
            <a:avLst/>
          </a:prstGeom>
          <a:noFill/>
          <a:ln w="9525">
            <a:noFill/>
            <a:miter lim="800000"/>
            <a:headEnd/>
            <a:tailEnd/>
          </a:ln>
        </p:spPr>
        <p:txBody>
          <a:bodyPr>
            <a:spAutoFit/>
          </a:bodyPr>
          <a:lstStyle/>
          <a:p>
            <a:r>
              <a:rPr lang="ru-RU" sz="1400">
                <a:latin typeface="Trebuchet MS" pitchFamily="34" charset="0"/>
              </a:rPr>
              <a:t>Антипсихотики рекомендованы для лечения психозов и возбуждения, но должны назначаться с осторожностью, в малых дозировках, после оценки всех рисков.</a:t>
            </a:r>
            <a:endParaRPr lang="en-US" sz="1400">
              <a:latin typeface="Trebuchet MS" pitchFamily="34" charset="0"/>
            </a:endParaRPr>
          </a:p>
          <a:p>
            <a:endParaRPr lang="ru-RU" sz="1400" i="1">
              <a:latin typeface="Trebuchet MS" pitchFamily="34" charset="0"/>
            </a:endParaRPr>
          </a:p>
          <a:p>
            <a:r>
              <a:rPr lang="ru-RU" sz="1400" i="1">
                <a:latin typeface="Trebuchet MS" pitchFamily="34" charset="0"/>
              </a:rPr>
              <a:t>Транквилизаторы назначаются в случае эпизодов возбуждения, предпочтительны с коротким сроком полувыведения (лоразепам, оксазепам), нежели с более длительным (диазепам, клоназепам).</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dirty="0" smtClean="0"/>
              <a:t>Лечение депрессии </a:t>
            </a:r>
            <a:br>
              <a:rPr lang="ru-RU" dirty="0" smtClean="0"/>
            </a:br>
            <a:r>
              <a:rPr lang="ru-RU" sz="1300" dirty="0" smtClean="0"/>
              <a:t>(методические рекомендации американской психиатрической ассоциации) </a:t>
            </a:r>
            <a:endParaRPr lang="ru-RU" sz="1300" dirty="0"/>
          </a:p>
        </p:txBody>
      </p:sp>
      <p:sp>
        <p:nvSpPr>
          <p:cNvPr id="36866" name="Содержимое 2"/>
          <p:cNvSpPr>
            <a:spLocks noGrp="1"/>
          </p:cNvSpPr>
          <p:nvPr>
            <p:ph idx="1"/>
          </p:nvPr>
        </p:nvSpPr>
        <p:spPr/>
        <p:txBody>
          <a:bodyPr/>
          <a:lstStyle/>
          <a:p>
            <a:r>
              <a:rPr lang="ru-RU" smtClean="0"/>
              <a:t>Эффективны и предпочтительны антидепрессанты – селективные ингибиторы обратного захвата серотонина.</a:t>
            </a:r>
          </a:p>
          <a:p>
            <a:r>
              <a:rPr lang="ru-RU" smtClean="0"/>
              <a:t>Бупропион, венлафаксин, миртазапин также показали эффективность и удовлетворительную переносимость.</a:t>
            </a:r>
          </a:p>
          <a:p>
            <a:r>
              <a:rPr lang="ru-RU" smtClean="0"/>
              <a:t>Трициклических антидепрессантов следует избегать в связи с побочными антихолинергическими эффектами.</a:t>
            </a:r>
          </a:p>
          <a:p>
            <a:endParaRPr lang="ru-RU"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dirty="0" smtClean="0"/>
              <a:t>Лечение расстройств сна </a:t>
            </a:r>
            <a:r>
              <a:rPr lang="ru-RU" sz="1300" dirty="0" smtClean="0"/>
              <a:t>(методические рекомендации американской психиатрической ассоциации) </a:t>
            </a:r>
            <a:endParaRPr lang="ru-RU" sz="1300" dirty="0"/>
          </a:p>
        </p:txBody>
      </p:sp>
      <p:sp>
        <p:nvSpPr>
          <p:cNvPr id="3" name="Содержимое 2"/>
          <p:cNvSpPr>
            <a:spLocks noGrp="1"/>
          </p:cNvSpPr>
          <p:nvPr>
            <p:ph idx="1"/>
          </p:nvPr>
        </p:nvSpPr>
        <p:spPr/>
        <p:txBody>
          <a:bodyPr>
            <a:normAutofit fontScale="92500"/>
          </a:bodyPr>
          <a:lstStyle/>
          <a:p>
            <a:pPr marL="274320" indent="-274320" fontAlgn="auto">
              <a:spcAft>
                <a:spcPts val="0"/>
              </a:spcAft>
              <a:buFont typeface="Wingdings 2"/>
              <a:buChar char=""/>
              <a:defRPr/>
            </a:pPr>
            <a:r>
              <a:rPr lang="ru-RU" dirty="0" smtClean="0"/>
              <a:t>Дневная активность, гигиена сна</a:t>
            </a:r>
          </a:p>
          <a:p>
            <a:pPr marL="274320" indent="-274320" fontAlgn="auto">
              <a:spcAft>
                <a:spcPts val="0"/>
              </a:spcAft>
              <a:buFont typeface="Wingdings 2"/>
              <a:buChar char=""/>
              <a:defRPr/>
            </a:pPr>
            <a:r>
              <a:rPr lang="ru-RU" dirty="0" smtClean="0"/>
              <a:t>Тразодон, золпидем, залеплон</a:t>
            </a:r>
          </a:p>
          <a:p>
            <a:pPr marL="274320" indent="-274320" fontAlgn="auto">
              <a:spcAft>
                <a:spcPts val="0"/>
              </a:spcAft>
              <a:buFont typeface="Wingdings 2"/>
              <a:buChar char=""/>
              <a:defRPr/>
            </a:pPr>
            <a:r>
              <a:rPr lang="ru-RU" dirty="0" smtClean="0"/>
              <a:t>Бензодиазепины не рекомендованы из-за риска дневной седации, возможности привыкания, ухудшения когнитивных функций, падений, развития делирия.</a:t>
            </a:r>
          </a:p>
          <a:p>
            <a:pPr marL="274320" indent="-274320" fontAlgn="auto">
              <a:spcAft>
                <a:spcPts val="0"/>
              </a:spcAft>
              <a:buFont typeface="Wingdings 2"/>
              <a:buChar char=""/>
              <a:defRPr/>
            </a:pPr>
            <a:r>
              <a:rPr lang="ru-RU" dirty="0" smtClean="0"/>
              <a:t>Нейролептики не должны использоваться исключительно с целью снотворного средства.</a:t>
            </a:r>
          </a:p>
          <a:p>
            <a:pPr marL="274320" indent="-274320" fontAlgn="auto">
              <a:spcAft>
                <a:spcPts val="0"/>
              </a:spcAft>
              <a:buFont typeface="Wingdings 2"/>
              <a:buChar char=""/>
              <a:defRPr/>
            </a:pPr>
            <a:r>
              <a:rPr lang="ru-RU" dirty="0" smtClean="0"/>
              <a:t>Светотерапия может способствовать увеличению продолжительности ночного сна, уменьшению ночной суетливости, времени засыпания, ажитации и депрессии.</a:t>
            </a:r>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7499176" cy="680120"/>
          </a:xfrm>
        </p:spPr>
        <p:txBody>
          <a:bodyPr>
            <a:normAutofit fontScale="90000"/>
          </a:bodyPr>
          <a:lstStyle/>
          <a:p>
            <a:pPr fontAlgn="auto">
              <a:spcAft>
                <a:spcPts val="0"/>
              </a:spcAft>
              <a:defRPr/>
            </a:pPr>
            <a:r>
              <a:rPr lang="ru-RU" sz="2000" dirty="0"/>
              <a:t>объединенные данные 6 рандомизированных двойных слепых плацебо-контролируемых исследований мемантина продолжительностью по 6 месяцев</a:t>
            </a:r>
          </a:p>
        </p:txBody>
      </p:sp>
      <p:graphicFrame>
        <p:nvGraphicFramePr>
          <p:cNvPr id="5" name="Содержимое 4"/>
          <p:cNvGraphicFramePr>
            <a:graphicFrameLocks noGrp="1"/>
          </p:cNvGraphicFramePr>
          <p:nvPr>
            <p:ph sz="half" idx="1"/>
          </p:nvPr>
        </p:nvGraphicFramePr>
        <p:xfrm>
          <a:off x="179388" y="866775"/>
          <a:ext cx="7848600" cy="5991225"/>
        </p:xfrm>
        <a:graphic>
          <a:graphicData uri="http://schemas.openxmlformats.org/drawingml/2006/table">
            <a:tbl>
              <a:tblPr firstRow="1" bandRow="1">
                <a:tableStyleId>{ED083AE6-46FA-4A59-8FB0-9F97EB10719F}</a:tableStyleId>
              </a:tblPr>
              <a:tblGrid>
                <a:gridCol w="1800200"/>
                <a:gridCol w="694420"/>
                <a:gridCol w="745740"/>
                <a:gridCol w="1512167"/>
                <a:gridCol w="1872208"/>
                <a:gridCol w="1224136"/>
              </a:tblGrid>
              <a:tr h="401320">
                <a:tc rowSpan="2">
                  <a:txBody>
                    <a:bodyPr/>
                    <a:lstStyle/>
                    <a:p>
                      <a:pPr algn="ctr">
                        <a:lnSpc>
                          <a:spcPts val="1400"/>
                        </a:lnSpc>
                      </a:pPr>
                      <a:r>
                        <a:rPr lang="ru-RU" sz="1000" dirty="0" smtClean="0"/>
                        <a:t>Исследование</a:t>
                      </a:r>
                      <a:endParaRPr lang="ru-RU" sz="1000"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lnSpc>
                          <a:spcPts val="1400"/>
                        </a:lnSpc>
                      </a:pPr>
                      <a:r>
                        <a:rPr lang="ru-RU" sz="1000" dirty="0" smtClean="0"/>
                        <a:t>Включение по значению </a:t>
                      </a:r>
                      <a:r>
                        <a:rPr lang="en-US" sz="1000" dirty="0" smtClean="0"/>
                        <a:t>MMSE</a:t>
                      </a:r>
                      <a:endParaRPr lang="ru-RU" sz="1000"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ru-RU"/>
                    </a:p>
                  </a:txBody>
                  <a:tcPr/>
                </a:tc>
                <a:tc rowSpan="2">
                  <a:txBody>
                    <a:bodyPr/>
                    <a:lstStyle/>
                    <a:p>
                      <a:pPr algn="ctr">
                        <a:lnSpc>
                          <a:spcPts val="1400"/>
                        </a:lnSpc>
                      </a:pPr>
                      <a:r>
                        <a:rPr lang="ru-RU" sz="1000" dirty="0"/>
                        <a:t>Продолжительность /Дизайн</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lnSpc>
                          <a:spcPts val="1400"/>
                        </a:lnSpc>
                      </a:pPr>
                      <a:r>
                        <a:rPr lang="ru-RU" sz="1000" dirty="0"/>
                        <a:t>Количество пациентов, получивших лечение</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lnSpc>
                          <a:spcPts val="1400"/>
                        </a:lnSpc>
                      </a:pPr>
                      <a:r>
                        <a:rPr lang="ru-RU" sz="1000" dirty="0"/>
                        <a:t>Ключевые параметры эффективности</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75744">
                <a:tc vMerge="1">
                  <a:txBody>
                    <a:bodyPr/>
                    <a:lstStyle/>
                    <a:p>
                      <a:endParaRPr lang="ru-RU"/>
                    </a:p>
                  </a:txBody>
                  <a:tcPr/>
                </a:tc>
                <a:tc>
                  <a:txBody>
                    <a:bodyPr/>
                    <a:lstStyle/>
                    <a:p>
                      <a:pPr algn="ctr">
                        <a:lnSpc>
                          <a:spcPts val="1400"/>
                        </a:lnSpc>
                      </a:pPr>
                      <a:r>
                        <a:rPr lang="ru-RU" sz="1000" baseline="0" dirty="0" smtClean="0"/>
                        <a:t>диапазон</a:t>
                      </a:r>
                      <a:endParaRPr lang="ru-RU" sz="1000" baseline="0" dirty="0">
                        <a:solidFill>
                          <a:schemeClr val="bg1"/>
                        </a:solidFill>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ts val="1400"/>
                        </a:lnSpc>
                      </a:pPr>
                      <a:r>
                        <a:rPr lang="ru-RU" sz="1000" baseline="0" dirty="0" smtClean="0"/>
                        <a:t>среднее</a:t>
                      </a:r>
                      <a:endParaRPr lang="ru-RU" sz="1000" baseline="0" dirty="0">
                        <a:solidFill>
                          <a:schemeClr val="bg1"/>
                        </a:solidFill>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r>
              <a:tr h="370840">
                <a:tc>
                  <a:txBody>
                    <a:bodyPr/>
                    <a:lstStyle/>
                    <a:p>
                      <a:pPr algn="l">
                        <a:lnSpc>
                          <a:spcPts val="1400"/>
                        </a:lnSpc>
                      </a:pPr>
                      <a:r>
                        <a:rPr kumimoji="0" lang="de-AT" sz="900" kern="1200" baseline="0" dirty="0" smtClean="0"/>
                        <a:t>MEM-MD-10</a:t>
                      </a:r>
                      <a:endParaRPr lang="ru-RU" sz="900" dirty="0" smtClean="0"/>
                    </a:p>
                    <a:p>
                      <a:pPr algn="l">
                        <a:lnSpc>
                          <a:spcPts val="1400"/>
                        </a:lnSpc>
                      </a:pPr>
                      <a:r>
                        <a:rPr lang="ru-RU" sz="900" dirty="0" smtClean="0"/>
                        <a:t>Peskind </a:t>
                      </a:r>
                      <a:r>
                        <a:rPr lang="ru-RU" sz="900" dirty="0"/>
                        <a:t>и соавт., 2005 г.</a:t>
                      </a:r>
                    </a:p>
                  </a:txBody>
                  <a:tcPr marL="68580" marR="68580">
                    <a:lnT w="12700" cap="flat" cmpd="sng" algn="ctr">
                      <a:solidFill>
                        <a:schemeClr val="tx1"/>
                      </a:solidFill>
                      <a:prstDash val="solid"/>
                      <a:round/>
                      <a:headEnd type="none" w="med" len="med"/>
                      <a:tailEnd type="none" w="med" len="med"/>
                    </a:lnT>
                  </a:tcPr>
                </a:tc>
                <a:tc>
                  <a:txBody>
                    <a:bodyPr/>
                    <a:lstStyle/>
                    <a:p>
                      <a:pPr algn="ctr">
                        <a:lnSpc>
                          <a:spcPts val="1400"/>
                        </a:lnSpc>
                      </a:pPr>
                      <a:r>
                        <a:rPr lang="fr-FR" sz="900" dirty="0"/>
                        <a:t>10 – 22 </a:t>
                      </a:r>
                    </a:p>
                  </a:txBody>
                  <a:tcPr marL="68580" marR="68580">
                    <a:lnT w="12700" cap="flat" cmpd="sng" algn="ctr">
                      <a:solidFill>
                        <a:schemeClr val="tx1"/>
                      </a:solidFill>
                      <a:prstDash val="solid"/>
                      <a:round/>
                      <a:headEnd type="none" w="med" len="med"/>
                      <a:tailEnd type="none" w="med" len="med"/>
                    </a:lnT>
                  </a:tcPr>
                </a:tc>
                <a:tc>
                  <a:txBody>
                    <a:bodyPr/>
                    <a:lstStyle/>
                    <a:p>
                      <a:pPr algn="ctr">
                        <a:lnSpc>
                          <a:spcPts val="1400"/>
                        </a:lnSpc>
                      </a:pPr>
                      <a:r>
                        <a:rPr lang="ru-RU" sz="900" dirty="0" smtClean="0"/>
                        <a:t>17,3</a:t>
                      </a:r>
                      <a:endParaRPr lang="fr-FR" sz="900" dirty="0"/>
                    </a:p>
                  </a:txBody>
                  <a:tcPr marL="68580" marR="68580">
                    <a:lnT w="12700" cap="flat" cmpd="sng" algn="ctr">
                      <a:solidFill>
                        <a:schemeClr val="tx1"/>
                      </a:solidFill>
                      <a:prstDash val="solid"/>
                      <a:round/>
                      <a:headEnd type="none" w="med" len="med"/>
                      <a:tailEnd type="none" w="med" len="med"/>
                    </a:lnT>
                  </a:tcPr>
                </a:tc>
                <a:tc>
                  <a:txBody>
                    <a:bodyPr/>
                    <a:lstStyle/>
                    <a:p>
                      <a:pPr algn="l">
                        <a:lnSpc>
                          <a:spcPts val="1400"/>
                        </a:lnSpc>
                      </a:pPr>
                      <a:r>
                        <a:rPr lang="ru-RU" sz="900" dirty="0"/>
                        <a:t>24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endParaRPr lang="ru-RU" sz="900" dirty="0"/>
                    </a:p>
                  </a:txBody>
                  <a:tcPr marL="68580" marR="68580">
                    <a:lnT w="12700" cap="flat" cmpd="sng" algn="ctr">
                      <a:solidFill>
                        <a:schemeClr val="tx1"/>
                      </a:solidFill>
                      <a:prstDash val="solid"/>
                      <a:round/>
                      <a:headEnd type="none" w="med" len="med"/>
                      <a:tailEnd type="none" w="med" len="med"/>
                    </a:lnT>
                  </a:tcPr>
                </a:tc>
                <a:tc>
                  <a:txBody>
                    <a:bodyPr/>
                    <a:lstStyle/>
                    <a:p>
                      <a:pPr algn="l">
                        <a:lnSpc>
                          <a:spcPts val="1400"/>
                        </a:lnSpc>
                      </a:pPr>
                      <a:r>
                        <a:rPr lang="ru-RU" sz="900" dirty="0" smtClean="0"/>
                        <a:t>Всего:</a:t>
                      </a:r>
                      <a:r>
                        <a:rPr lang="ru-RU" sz="900" baseline="0" dirty="0" smtClean="0"/>
                        <a:t> </a:t>
                      </a:r>
                      <a:r>
                        <a:rPr lang="ru-RU" sz="900" dirty="0" smtClean="0"/>
                        <a:t>403</a:t>
                      </a:r>
                      <a:r>
                        <a:rPr lang="ru-RU" sz="900" dirty="0"/>
                        <a:t/>
                      </a:r>
                      <a:br>
                        <a:rPr lang="ru-RU" sz="900" dirty="0"/>
                      </a:br>
                      <a:r>
                        <a:rPr lang="ru-RU" sz="900" dirty="0" smtClean="0"/>
                        <a:t>Плацебо:</a:t>
                      </a:r>
                      <a:r>
                        <a:rPr lang="ru-RU" sz="900" baseline="0" dirty="0" smtClean="0"/>
                        <a:t> </a:t>
                      </a:r>
                      <a:r>
                        <a:rPr lang="ru-RU" sz="900" dirty="0" smtClean="0"/>
                        <a:t>202</a:t>
                      </a:r>
                      <a:r>
                        <a:rPr lang="ru-RU" sz="900" dirty="0"/>
                        <a:t/>
                      </a:r>
                      <a:br>
                        <a:rPr lang="ru-RU" sz="900" dirty="0"/>
                      </a:br>
                      <a:r>
                        <a:rPr lang="ru-RU" sz="900" dirty="0" smtClean="0"/>
                        <a:t>Мемантин: </a:t>
                      </a:r>
                      <a:r>
                        <a:rPr lang="ru-RU" sz="900" dirty="0"/>
                        <a:t>201</a:t>
                      </a:r>
                    </a:p>
                  </a:txBody>
                  <a:tcPr marL="68580" marR="68580">
                    <a:lnT w="12700" cap="flat" cmpd="sng" algn="ctr">
                      <a:solidFill>
                        <a:schemeClr val="tx1"/>
                      </a:solidFill>
                      <a:prstDash val="solid"/>
                      <a:round/>
                      <a:headEnd type="none" w="med" len="med"/>
                      <a:tailEnd type="none" w="med" len="med"/>
                    </a:lnT>
                  </a:tcPr>
                </a:tc>
                <a:tc>
                  <a:txBody>
                    <a:bodyPr/>
                    <a:lstStyle/>
                    <a:p>
                      <a:pPr algn="l">
                        <a:lnSpc>
                          <a:spcPts val="1400"/>
                        </a:lnSpc>
                      </a:pPr>
                      <a:r>
                        <a:rPr lang="de-AT" sz="900" dirty="0" err="1"/>
                        <a:t>ADAS‑cog</a:t>
                      </a:r>
                      <a:r>
                        <a:rPr lang="de-AT" sz="900" dirty="0"/>
                        <a:t/>
                      </a:r>
                      <a:br>
                        <a:rPr lang="de-AT" sz="900" dirty="0"/>
                      </a:br>
                      <a:r>
                        <a:rPr lang="de-AT" sz="900" dirty="0" err="1"/>
                        <a:t>CIBIC‑plus</a:t>
                      </a:r>
                      <a:r>
                        <a:rPr lang="de-AT" sz="900" dirty="0"/>
                        <a:t/>
                      </a:r>
                      <a:br>
                        <a:rPr lang="de-AT" sz="900" dirty="0"/>
                      </a:br>
                      <a:r>
                        <a:rPr lang="de-AT" sz="900" dirty="0"/>
                        <a:t>ADCS-ADL</a:t>
                      </a:r>
                      <a:r>
                        <a:rPr lang="de-AT" sz="900" baseline="-25000" dirty="0"/>
                        <a:t>23</a:t>
                      </a:r>
                      <a:r>
                        <a:rPr lang="de-AT" sz="900" dirty="0"/>
                        <a:t/>
                      </a:r>
                      <a:br>
                        <a:rPr lang="de-AT" sz="900" dirty="0"/>
                      </a:br>
                      <a:r>
                        <a:rPr lang="de-AT" sz="900" dirty="0"/>
                        <a:t>NPI</a:t>
                      </a:r>
                    </a:p>
                  </a:txBody>
                  <a:tcPr marL="68580" marR="68580">
                    <a:lnT w="12700" cap="flat" cmpd="sng" algn="ctr">
                      <a:solidFill>
                        <a:schemeClr val="tx1"/>
                      </a:solidFill>
                      <a:prstDash val="solid"/>
                      <a:round/>
                      <a:headEnd type="none" w="med" len="med"/>
                      <a:tailEnd type="none" w="med" len="med"/>
                    </a:lnT>
                  </a:tcPr>
                </a:tc>
              </a:tr>
              <a:tr h="370840">
                <a:tc>
                  <a:txBody>
                    <a:bodyPr/>
                    <a:lstStyle/>
                    <a:p>
                      <a:pPr algn="l">
                        <a:lnSpc>
                          <a:spcPts val="1400"/>
                        </a:lnSpc>
                      </a:pPr>
                      <a:r>
                        <a:rPr kumimoji="0" lang="ru-RU" sz="900" kern="1200" baseline="0" dirty="0" smtClean="0"/>
                        <a:t>99679</a:t>
                      </a:r>
                      <a:endParaRPr lang="ru-RU" sz="900" dirty="0" smtClean="0"/>
                    </a:p>
                    <a:p>
                      <a:pPr algn="l">
                        <a:lnSpc>
                          <a:spcPts val="1400"/>
                        </a:lnSpc>
                      </a:pPr>
                      <a:r>
                        <a:rPr lang="ru-RU" sz="900" dirty="0" smtClean="0"/>
                        <a:t>Bakchine </a:t>
                      </a:r>
                      <a:r>
                        <a:rPr lang="ru-RU" sz="900" dirty="0"/>
                        <a:t>и соавт., 2005 г.</a:t>
                      </a:r>
                    </a:p>
                  </a:txBody>
                  <a:tcPr marL="68580" marR="68580"/>
                </a:tc>
                <a:tc>
                  <a:txBody>
                    <a:bodyPr/>
                    <a:lstStyle/>
                    <a:p>
                      <a:pPr algn="ctr">
                        <a:lnSpc>
                          <a:spcPts val="1400"/>
                        </a:lnSpc>
                      </a:pPr>
                      <a:r>
                        <a:rPr lang="en-GB" sz="900" dirty="0"/>
                        <a:t>11 – 23 </a:t>
                      </a:r>
                    </a:p>
                  </a:txBody>
                  <a:tcPr marL="68580" marR="68580"/>
                </a:tc>
                <a:tc>
                  <a:txBody>
                    <a:bodyPr/>
                    <a:lstStyle/>
                    <a:p>
                      <a:pPr algn="ctr">
                        <a:lnSpc>
                          <a:spcPts val="1400"/>
                        </a:lnSpc>
                      </a:pPr>
                      <a:r>
                        <a:rPr lang="ru-RU" sz="900" dirty="0" smtClean="0"/>
                        <a:t>18,7</a:t>
                      </a:r>
                      <a:endParaRPr lang="en-GB" sz="900" dirty="0"/>
                    </a:p>
                  </a:txBody>
                  <a:tcPr marL="68580" marR="68580"/>
                </a:tc>
                <a:tc>
                  <a:txBody>
                    <a:bodyPr/>
                    <a:lstStyle/>
                    <a:p>
                      <a:pPr algn="l">
                        <a:lnSpc>
                          <a:spcPts val="1400"/>
                        </a:lnSpc>
                      </a:pPr>
                      <a:r>
                        <a:rPr lang="ru-RU" sz="900" dirty="0"/>
                        <a:t>24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endParaRPr lang="ru-RU" sz="900" dirty="0"/>
                    </a:p>
                  </a:txBody>
                  <a:tcPr marL="68580" marR="68580"/>
                </a:tc>
                <a:tc>
                  <a:txBody>
                    <a:bodyPr/>
                    <a:lstStyle/>
                    <a:p>
                      <a:pPr algn="l">
                        <a:lnSpc>
                          <a:spcPts val="1400"/>
                        </a:lnSpc>
                      </a:pPr>
                      <a:r>
                        <a:rPr lang="ru-RU" sz="900" dirty="0" smtClean="0"/>
                        <a:t>Всего: 470</a:t>
                      </a:r>
                    </a:p>
                    <a:p>
                      <a:pPr algn="l">
                        <a:lnSpc>
                          <a:spcPts val="1400"/>
                        </a:lnSpc>
                      </a:pPr>
                      <a:r>
                        <a:rPr lang="ru-RU" sz="900" dirty="0" smtClean="0"/>
                        <a:t>Плацебо: 152</a:t>
                      </a:r>
                      <a:r>
                        <a:rPr lang="ru-RU" sz="900" dirty="0"/>
                        <a:t/>
                      </a:r>
                      <a:br>
                        <a:rPr lang="ru-RU" sz="900" dirty="0"/>
                      </a:br>
                      <a:r>
                        <a:rPr lang="ru-RU" sz="900" dirty="0" smtClean="0"/>
                        <a:t>Мемантин: </a:t>
                      </a:r>
                      <a:r>
                        <a:rPr lang="ru-RU" sz="900" dirty="0"/>
                        <a:t>318</a:t>
                      </a:r>
                    </a:p>
                  </a:txBody>
                  <a:tcPr marL="68580" marR="68580"/>
                </a:tc>
                <a:tc>
                  <a:txBody>
                    <a:bodyPr/>
                    <a:lstStyle/>
                    <a:p>
                      <a:pPr algn="l">
                        <a:lnSpc>
                          <a:spcPts val="1400"/>
                        </a:lnSpc>
                      </a:pPr>
                      <a:r>
                        <a:rPr lang="de-AT" sz="900" dirty="0" err="1"/>
                        <a:t>ADAS‑cog</a:t>
                      </a:r>
                      <a:r>
                        <a:rPr lang="de-AT" sz="900" dirty="0"/>
                        <a:t/>
                      </a:r>
                      <a:br>
                        <a:rPr lang="de-AT" sz="900" dirty="0"/>
                      </a:br>
                      <a:r>
                        <a:rPr lang="de-AT" sz="900" dirty="0" err="1"/>
                        <a:t>CIBIC‑plus</a:t>
                      </a:r>
                      <a:r>
                        <a:rPr lang="de-AT" sz="900" dirty="0"/>
                        <a:t/>
                      </a:r>
                      <a:br>
                        <a:rPr lang="de-AT" sz="900" dirty="0"/>
                      </a:br>
                      <a:r>
                        <a:rPr lang="de-AT" sz="900" dirty="0"/>
                        <a:t>ADCS-ADL</a:t>
                      </a:r>
                      <a:r>
                        <a:rPr lang="de-AT" sz="900" baseline="-25000" dirty="0"/>
                        <a:t>23</a:t>
                      </a:r>
                      <a:r>
                        <a:rPr lang="de-AT" sz="900" dirty="0"/>
                        <a:t/>
                      </a:r>
                      <a:br>
                        <a:rPr lang="de-AT" sz="900" dirty="0"/>
                      </a:br>
                      <a:r>
                        <a:rPr lang="de-AT" sz="900" dirty="0"/>
                        <a:t>NPI</a:t>
                      </a:r>
                    </a:p>
                  </a:txBody>
                  <a:tcPr marL="68580" marR="68580"/>
                </a:tc>
              </a:tr>
              <a:tr h="370840">
                <a:tc>
                  <a:txBody>
                    <a:bodyPr/>
                    <a:lstStyle/>
                    <a:p>
                      <a:pPr algn="l">
                        <a:lnSpc>
                          <a:spcPts val="1400"/>
                        </a:lnSpc>
                      </a:pPr>
                      <a:r>
                        <a:rPr lang="en-US" sz="900" dirty="0" smtClean="0"/>
                        <a:t>MEM-</a:t>
                      </a:r>
                      <a:r>
                        <a:rPr lang="de-AT" sz="900" dirty="0" smtClean="0"/>
                        <a:t>MD‑12</a:t>
                      </a:r>
                      <a:r>
                        <a:rPr lang="de-AT" sz="900" dirty="0"/>
                        <a:t/>
                      </a:r>
                      <a:br>
                        <a:rPr lang="de-AT" sz="900" dirty="0"/>
                      </a:br>
                      <a:r>
                        <a:rPr lang="ru-RU" sz="900" dirty="0"/>
                        <a:t>РКИ компании «Форест»</a:t>
                      </a:r>
                    </a:p>
                  </a:txBody>
                  <a:tcPr marL="68580" marR="68580"/>
                </a:tc>
                <a:tc>
                  <a:txBody>
                    <a:bodyPr/>
                    <a:lstStyle/>
                    <a:p>
                      <a:pPr algn="ctr">
                        <a:lnSpc>
                          <a:spcPts val="1400"/>
                        </a:lnSpc>
                      </a:pPr>
                      <a:r>
                        <a:rPr lang="en-GB" sz="900" dirty="0"/>
                        <a:t>10 – </a:t>
                      </a:r>
                      <a:r>
                        <a:rPr lang="en-GB" sz="900" dirty="0" smtClean="0"/>
                        <a:t>22</a:t>
                      </a:r>
                      <a:endParaRPr lang="en-GB" sz="900" dirty="0"/>
                    </a:p>
                  </a:txBody>
                  <a:tcPr marL="68580" marR="68580"/>
                </a:tc>
                <a:tc>
                  <a:txBody>
                    <a:bodyPr/>
                    <a:lstStyle/>
                    <a:p>
                      <a:pPr algn="ctr">
                        <a:lnSpc>
                          <a:spcPts val="1400"/>
                        </a:lnSpc>
                      </a:pPr>
                      <a:r>
                        <a:rPr lang="ru-RU" sz="900" dirty="0" smtClean="0"/>
                        <a:t>16,9</a:t>
                      </a:r>
                      <a:endParaRPr lang="en-GB" sz="900" dirty="0"/>
                    </a:p>
                  </a:txBody>
                  <a:tcPr marL="68580" marR="68580"/>
                </a:tc>
                <a:tc>
                  <a:txBody>
                    <a:bodyPr/>
                    <a:lstStyle/>
                    <a:p>
                      <a:pPr algn="l">
                        <a:lnSpc>
                          <a:spcPts val="1400"/>
                        </a:lnSpc>
                      </a:pPr>
                      <a:r>
                        <a:rPr lang="ru-RU" sz="900" dirty="0"/>
                        <a:t>24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r>
                        <a:rPr lang="ru-RU" sz="900" dirty="0"/>
                        <a:t> у пациентов, уже получающих ИАХЭ</a:t>
                      </a:r>
                    </a:p>
                  </a:txBody>
                  <a:tcPr marL="68580" marR="68580"/>
                </a:tc>
                <a:tc>
                  <a:txBody>
                    <a:bodyPr/>
                    <a:lstStyle/>
                    <a:p>
                      <a:pPr algn="l">
                        <a:lnSpc>
                          <a:spcPts val="1400"/>
                        </a:lnSpc>
                      </a:pPr>
                      <a:r>
                        <a:rPr lang="ru-RU" sz="900" dirty="0" smtClean="0"/>
                        <a:t>Всего: 433</a:t>
                      </a:r>
                      <a:r>
                        <a:rPr lang="ru-RU" sz="900" dirty="0"/>
                        <a:t/>
                      </a:r>
                      <a:br>
                        <a:rPr lang="ru-RU" sz="900" dirty="0"/>
                      </a:br>
                      <a:r>
                        <a:rPr lang="ru-RU" sz="900" dirty="0" smtClean="0"/>
                        <a:t>Плацебо: </a:t>
                      </a:r>
                      <a:r>
                        <a:rPr lang="ru-RU" sz="900" dirty="0"/>
                        <a:t>216</a:t>
                      </a:r>
                      <a:br>
                        <a:rPr lang="ru-RU" sz="900" dirty="0"/>
                      </a:br>
                      <a:r>
                        <a:rPr lang="ru-RU" sz="900" dirty="0" smtClean="0"/>
                        <a:t>Мемантин: </a:t>
                      </a:r>
                      <a:r>
                        <a:rPr lang="ru-RU" sz="900" dirty="0"/>
                        <a:t>217</a:t>
                      </a:r>
                    </a:p>
                  </a:txBody>
                  <a:tcPr marL="68580" marR="68580"/>
                </a:tc>
                <a:tc>
                  <a:txBody>
                    <a:bodyPr/>
                    <a:lstStyle/>
                    <a:p>
                      <a:pPr algn="l">
                        <a:lnSpc>
                          <a:spcPts val="1400"/>
                        </a:lnSpc>
                      </a:pPr>
                      <a:r>
                        <a:rPr lang="de-AT" sz="900" dirty="0" err="1"/>
                        <a:t>ADAS‑cog</a:t>
                      </a:r>
                      <a:r>
                        <a:rPr lang="de-AT" sz="900" dirty="0"/>
                        <a:t/>
                      </a:r>
                      <a:br>
                        <a:rPr lang="de-AT" sz="900" dirty="0"/>
                      </a:br>
                      <a:r>
                        <a:rPr lang="de-AT" sz="900" dirty="0" err="1"/>
                        <a:t>CIBIC‑plus</a:t>
                      </a:r>
                      <a:r>
                        <a:rPr lang="de-AT" sz="900" dirty="0"/>
                        <a:t/>
                      </a:r>
                      <a:br>
                        <a:rPr lang="de-AT" sz="900" dirty="0"/>
                      </a:br>
                      <a:r>
                        <a:rPr lang="de-AT" sz="900" dirty="0"/>
                        <a:t>ADCS-ADL</a:t>
                      </a:r>
                      <a:r>
                        <a:rPr lang="de-AT" sz="900" baseline="-25000" dirty="0"/>
                        <a:t>23</a:t>
                      </a:r>
                      <a:r>
                        <a:rPr lang="de-AT" sz="900" dirty="0"/>
                        <a:t/>
                      </a:r>
                      <a:br>
                        <a:rPr lang="de-AT" sz="900" dirty="0"/>
                      </a:br>
                      <a:r>
                        <a:rPr lang="de-AT" sz="900" dirty="0"/>
                        <a:t>NPI</a:t>
                      </a:r>
                    </a:p>
                  </a:txBody>
                  <a:tcPr marL="68580" marR="68580"/>
                </a:tc>
              </a:tr>
              <a:tr h="370840">
                <a:tc>
                  <a:txBody>
                    <a:bodyPr/>
                    <a:lstStyle/>
                    <a:p>
                      <a:pPr algn="l">
                        <a:lnSpc>
                          <a:spcPts val="1400"/>
                        </a:lnSpc>
                      </a:pPr>
                      <a:r>
                        <a:rPr kumimoji="0" lang="de-AT" sz="800" kern="1200" baseline="0" dirty="0" smtClean="0"/>
                        <a:t>MRZ 9605</a:t>
                      </a:r>
                      <a:endParaRPr lang="de-AT" sz="800" dirty="0" smtClean="0"/>
                    </a:p>
                    <a:p>
                      <a:pPr algn="l">
                        <a:lnSpc>
                          <a:spcPts val="1400"/>
                        </a:lnSpc>
                      </a:pPr>
                      <a:r>
                        <a:rPr lang="de-AT" sz="900" dirty="0" smtClean="0"/>
                        <a:t>Reisberg </a:t>
                      </a:r>
                      <a:r>
                        <a:rPr lang="ru-RU" sz="900" dirty="0"/>
                        <a:t>и соавт.,</a:t>
                      </a:r>
                    </a:p>
                  </a:txBody>
                  <a:tcPr marL="68580" marR="68580"/>
                </a:tc>
                <a:tc>
                  <a:txBody>
                    <a:bodyPr/>
                    <a:lstStyle/>
                    <a:p>
                      <a:pPr algn="ctr">
                        <a:lnSpc>
                          <a:spcPts val="1400"/>
                        </a:lnSpc>
                      </a:pPr>
                      <a:r>
                        <a:rPr lang="ru-RU" sz="900" dirty="0"/>
                        <a:t>3 – 14 </a:t>
                      </a:r>
                    </a:p>
                  </a:txBody>
                  <a:tcPr marL="68580" marR="68580"/>
                </a:tc>
                <a:tc>
                  <a:txBody>
                    <a:bodyPr/>
                    <a:lstStyle/>
                    <a:p>
                      <a:pPr algn="ctr">
                        <a:lnSpc>
                          <a:spcPts val="1400"/>
                        </a:lnSpc>
                      </a:pPr>
                      <a:r>
                        <a:rPr lang="ru-RU" sz="900" dirty="0" smtClean="0"/>
                        <a:t>7,7</a:t>
                      </a:r>
                      <a:endParaRPr lang="ru-RU" sz="900" dirty="0"/>
                    </a:p>
                  </a:txBody>
                  <a:tcPr marL="68580" marR="68580"/>
                </a:tc>
                <a:tc>
                  <a:txBody>
                    <a:bodyPr/>
                    <a:lstStyle/>
                    <a:p>
                      <a:pPr algn="l">
                        <a:lnSpc>
                          <a:spcPts val="1400"/>
                        </a:lnSpc>
                      </a:pPr>
                      <a:r>
                        <a:rPr lang="ru-RU" sz="900" dirty="0"/>
                        <a:t>28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endParaRPr lang="ru-RU" sz="900" dirty="0"/>
                    </a:p>
                  </a:txBody>
                  <a:tcPr marL="68580" marR="68580"/>
                </a:tc>
                <a:tc>
                  <a:txBody>
                    <a:bodyPr/>
                    <a:lstStyle/>
                    <a:p>
                      <a:pPr algn="l">
                        <a:lnSpc>
                          <a:spcPts val="1400"/>
                        </a:lnSpc>
                      </a:pPr>
                      <a:r>
                        <a:rPr lang="ru-RU" sz="900" dirty="0" smtClean="0"/>
                        <a:t>Всего: 252</a:t>
                      </a:r>
                      <a:r>
                        <a:rPr lang="ru-RU" sz="900" dirty="0"/>
                        <a:t/>
                      </a:r>
                      <a:br>
                        <a:rPr lang="ru-RU" sz="900" dirty="0"/>
                      </a:br>
                      <a:r>
                        <a:rPr lang="ru-RU" sz="900" dirty="0" smtClean="0"/>
                        <a:t>Плацебо: </a:t>
                      </a:r>
                      <a:r>
                        <a:rPr lang="ru-RU" sz="900" dirty="0"/>
                        <a:t>126</a:t>
                      </a:r>
                      <a:br>
                        <a:rPr lang="ru-RU" sz="900" dirty="0"/>
                      </a:br>
                      <a:r>
                        <a:rPr lang="ru-RU" sz="900" dirty="0" smtClean="0"/>
                        <a:t>Мемантин: </a:t>
                      </a:r>
                      <a:r>
                        <a:rPr lang="ru-RU" sz="900" dirty="0"/>
                        <a:t>126</a:t>
                      </a:r>
                    </a:p>
                  </a:txBody>
                  <a:tcPr marL="68580" marR="68580"/>
                </a:tc>
                <a:tc>
                  <a:txBody>
                    <a:bodyPr/>
                    <a:lstStyle/>
                    <a:p>
                      <a:pPr algn="l">
                        <a:lnSpc>
                          <a:spcPts val="1400"/>
                        </a:lnSpc>
                      </a:pPr>
                      <a:r>
                        <a:rPr lang="de-AT" sz="900" dirty="0"/>
                        <a:t>SIB</a:t>
                      </a:r>
                      <a:br>
                        <a:rPr lang="de-AT" sz="900" dirty="0"/>
                      </a:br>
                      <a:r>
                        <a:rPr lang="de-AT" sz="900" dirty="0"/>
                        <a:t>CIBIC-plus</a:t>
                      </a:r>
                      <a:br>
                        <a:rPr lang="de-AT" sz="900" dirty="0"/>
                      </a:br>
                      <a:r>
                        <a:rPr lang="de-AT" sz="900" dirty="0"/>
                        <a:t>ADCS-ADL</a:t>
                      </a:r>
                      <a:r>
                        <a:rPr lang="de-AT" sz="900" baseline="-25000" dirty="0"/>
                        <a:t>19</a:t>
                      </a:r>
                      <a:r>
                        <a:rPr lang="de-AT" sz="900" dirty="0"/>
                        <a:t/>
                      </a:r>
                      <a:br>
                        <a:rPr lang="de-AT" sz="900" dirty="0"/>
                      </a:br>
                      <a:r>
                        <a:rPr lang="de-AT" sz="900" dirty="0"/>
                        <a:t>NPI</a:t>
                      </a:r>
                    </a:p>
                  </a:txBody>
                  <a:tcPr marL="68580" marR="68580"/>
                </a:tc>
              </a:tr>
              <a:tr h="370840">
                <a:tc>
                  <a:txBody>
                    <a:bodyPr/>
                    <a:lstStyle/>
                    <a:p>
                      <a:pPr algn="l">
                        <a:lnSpc>
                          <a:spcPts val="1400"/>
                        </a:lnSpc>
                      </a:pPr>
                      <a:r>
                        <a:rPr lang="de-AT" sz="900" dirty="0" smtClean="0"/>
                        <a:t>MEM-MD‑01</a:t>
                      </a:r>
                      <a:r>
                        <a:rPr lang="de-AT" sz="900" dirty="0"/>
                        <a:t/>
                      </a:r>
                      <a:br>
                        <a:rPr lang="de-AT" sz="900" dirty="0"/>
                      </a:br>
                      <a:r>
                        <a:rPr lang="ru-RU" sz="900" dirty="0"/>
                        <a:t>РКИ компании «Форест»</a:t>
                      </a:r>
                    </a:p>
                  </a:txBody>
                  <a:tcPr marL="68580" marR="68580"/>
                </a:tc>
                <a:tc>
                  <a:txBody>
                    <a:bodyPr/>
                    <a:lstStyle/>
                    <a:p>
                      <a:pPr algn="ctr">
                        <a:lnSpc>
                          <a:spcPts val="1400"/>
                        </a:lnSpc>
                      </a:pPr>
                      <a:r>
                        <a:rPr lang="ru-RU" sz="900" dirty="0"/>
                        <a:t>5 – 14 </a:t>
                      </a:r>
                    </a:p>
                  </a:txBody>
                  <a:tcPr marL="68580" marR="68580"/>
                </a:tc>
                <a:tc>
                  <a:txBody>
                    <a:bodyPr/>
                    <a:lstStyle/>
                    <a:p>
                      <a:pPr algn="ctr">
                        <a:lnSpc>
                          <a:spcPts val="1400"/>
                        </a:lnSpc>
                      </a:pPr>
                      <a:r>
                        <a:rPr lang="ru-RU" sz="900" dirty="0" smtClean="0"/>
                        <a:t>10,1</a:t>
                      </a:r>
                      <a:endParaRPr lang="ru-RU" sz="900" dirty="0"/>
                    </a:p>
                  </a:txBody>
                  <a:tcPr marL="68580" marR="68580"/>
                </a:tc>
                <a:tc>
                  <a:txBody>
                    <a:bodyPr/>
                    <a:lstStyle/>
                    <a:p>
                      <a:pPr algn="l">
                        <a:lnSpc>
                          <a:spcPts val="1400"/>
                        </a:lnSpc>
                      </a:pPr>
                      <a:r>
                        <a:rPr lang="ru-RU" sz="900" dirty="0"/>
                        <a:t>24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endParaRPr lang="ru-RU" sz="900" dirty="0"/>
                    </a:p>
                  </a:txBody>
                  <a:tcPr marL="68580" marR="68580"/>
                </a:tc>
                <a:tc>
                  <a:txBody>
                    <a:bodyPr/>
                    <a:lstStyle/>
                    <a:p>
                      <a:pPr algn="l">
                        <a:lnSpc>
                          <a:spcPts val="1400"/>
                        </a:lnSpc>
                      </a:pPr>
                      <a:r>
                        <a:rPr lang="ru-RU" sz="900" dirty="0" smtClean="0"/>
                        <a:t>Всего: 350</a:t>
                      </a:r>
                      <a:r>
                        <a:rPr lang="ru-RU" sz="900" dirty="0"/>
                        <a:t/>
                      </a:r>
                      <a:br>
                        <a:rPr lang="ru-RU" sz="900" dirty="0"/>
                      </a:br>
                      <a:r>
                        <a:rPr lang="ru-RU" sz="900" dirty="0" smtClean="0"/>
                        <a:t>Плацебо: </a:t>
                      </a:r>
                      <a:r>
                        <a:rPr lang="ru-RU" sz="900" dirty="0"/>
                        <a:t>172</a:t>
                      </a:r>
                      <a:br>
                        <a:rPr lang="ru-RU" sz="900" dirty="0"/>
                      </a:br>
                      <a:r>
                        <a:rPr lang="ru-RU" sz="900" dirty="0" smtClean="0"/>
                        <a:t>Мемантин: </a:t>
                      </a:r>
                      <a:r>
                        <a:rPr lang="ru-RU" sz="900" dirty="0"/>
                        <a:t>178</a:t>
                      </a:r>
                    </a:p>
                  </a:txBody>
                  <a:tcPr marL="68580" marR="68580"/>
                </a:tc>
                <a:tc>
                  <a:txBody>
                    <a:bodyPr/>
                    <a:lstStyle/>
                    <a:p>
                      <a:pPr algn="l">
                        <a:lnSpc>
                          <a:spcPts val="1400"/>
                        </a:lnSpc>
                      </a:pPr>
                      <a:r>
                        <a:rPr lang="de-AT" sz="900" dirty="0"/>
                        <a:t>SIB</a:t>
                      </a:r>
                      <a:br>
                        <a:rPr lang="de-AT" sz="900" dirty="0"/>
                      </a:br>
                      <a:r>
                        <a:rPr lang="de-AT" sz="900" dirty="0"/>
                        <a:t>CIBIC-plus</a:t>
                      </a:r>
                      <a:br>
                        <a:rPr lang="de-AT" sz="900" dirty="0"/>
                      </a:br>
                      <a:r>
                        <a:rPr lang="de-AT" sz="900" dirty="0"/>
                        <a:t>ADCS-ADL</a:t>
                      </a:r>
                      <a:r>
                        <a:rPr lang="de-AT" sz="900" baseline="-25000" dirty="0"/>
                        <a:t>19</a:t>
                      </a:r>
                      <a:r>
                        <a:rPr lang="de-AT" sz="900" dirty="0"/>
                        <a:t/>
                      </a:r>
                      <a:br>
                        <a:rPr lang="de-AT" sz="900" dirty="0"/>
                      </a:br>
                      <a:r>
                        <a:rPr lang="de-AT" sz="900" dirty="0"/>
                        <a:t>NPI</a:t>
                      </a:r>
                    </a:p>
                  </a:txBody>
                  <a:tcPr marL="68580" marR="68580"/>
                </a:tc>
              </a:tr>
              <a:tr h="370840">
                <a:tc>
                  <a:txBody>
                    <a:bodyPr/>
                    <a:lstStyle/>
                    <a:p>
                      <a:pPr algn="l">
                        <a:lnSpc>
                          <a:spcPts val="1400"/>
                        </a:lnSpc>
                      </a:pPr>
                      <a:r>
                        <a:rPr lang="de-AT" sz="900" dirty="0" smtClean="0"/>
                        <a:t>MEM-MD‑01</a:t>
                      </a:r>
                      <a:endParaRPr lang="en-US" sz="900" dirty="0" smtClean="0"/>
                    </a:p>
                    <a:p>
                      <a:pPr algn="l">
                        <a:lnSpc>
                          <a:spcPts val="1400"/>
                        </a:lnSpc>
                      </a:pPr>
                      <a:r>
                        <a:rPr lang="ru-RU" sz="900" dirty="0" smtClean="0"/>
                        <a:t>Tariot </a:t>
                      </a:r>
                      <a:r>
                        <a:rPr lang="ru-RU" sz="900" dirty="0"/>
                        <a:t>и соавт., 2004 г.</a:t>
                      </a:r>
                    </a:p>
                  </a:txBody>
                  <a:tcPr marL="68580" marR="68580"/>
                </a:tc>
                <a:tc>
                  <a:txBody>
                    <a:bodyPr/>
                    <a:lstStyle/>
                    <a:p>
                      <a:pPr algn="ctr">
                        <a:lnSpc>
                          <a:spcPts val="1400"/>
                        </a:lnSpc>
                      </a:pPr>
                      <a:r>
                        <a:rPr lang="en-GB" sz="900" dirty="0"/>
                        <a:t>5 – 14 </a:t>
                      </a:r>
                    </a:p>
                  </a:txBody>
                  <a:tcPr marL="68580" marR="68580"/>
                </a:tc>
                <a:tc>
                  <a:txBody>
                    <a:bodyPr/>
                    <a:lstStyle/>
                    <a:p>
                      <a:pPr algn="ctr">
                        <a:lnSpc>
                          <a:spcPts val="1400"/>
                        </a:lnSpc>
                      </a:pPr>
                      <a:r>
                        <a:rPr lang="ru-RU" sz="900" dirty="0" smtClean="0"/>
                        <a:t>10,0</a:t>
                      </a:r>
                      <a:endParaRPr lang="en-GB" sz="900" dirty="0"/>
                    </a:p>
                  </a:txBody>
                  <a:tcPr marL="68580" marR="68580"/>
                </a:tc>
                <a:tc>
                  <a:txBody>
                    <a:bodyPr/>
                    <a:lstStyle/>
                    <a:p>
                      <a:pPr algn="l">
                        <a:lnSpc>
                          <a:spcPts val="1400"/>
                        </a:lnSpc>
                      </a:pPr>
                      <a:r>
                        <a:rPr lang="ru-RU" sz="900" dirty="0"/>
                        <a:t>24 </a:t>
                      </a:r>
                      <a:r>
                        <a:rPr lang="ru-RU" sz="900" dirty="0" smtClean="0"/>
                        <a:t>недели</a:t>
                      </a:r>
                      <a:endParaRPr lang="en-US" sz="900" dirty="0" smtClean="0"/>
                    </a:p>
                    <a:p>
                      <a:pPr algn="l">
                        <a:lnSpc>
                          <a:spcPts val="1400"/>
                        </a:lnSpc>
                      </a:pPr>
                      <a:r>
                        <a:rPr lang="ru-RU" sz="900" dirty="0" smtClean="0"/>
                        <a:t>ДС</a:t>
                      </a:r>
                      <a:r>
                        <a:rPr lang="ru-RU" sz="900" dirty="0"/>
                        <a:t>, </a:t>
                      </a:r>
                      <a:r>
                        <a:rPr lang="ru-RU" sz="900" dirty="0" err="1"/>
                        <a:t>ПБ‑контролируемое</a:t>
                      </a:r>
                      <a:r>
                        <a:rPr lang="ru-RU" sz="900" dirty="0"/>
                        <a:t> у пациентов, уже получающих </a:t>
                      </a:r>
                      <a:r>
                        <a:rPr lang="ru-RU" sz="900" dirty="0" err="1"/>
                        <a:t>донепезил</a:t>
                      </a:r>
                      <a:endParaRPr lang="ru-RU" sz="900" dirty="0"/>
                    </a:p>
                  </a:txBody>
                  <a:tcPr marL="68580" marR="68580"/>
                </a:tc>
                <a:tc>
                  <a:txBody>
                    <a:bodyPr/>
                    <a:lstStyle/>
                    <a:p>
                      <a:pPr algn="l">
                        <a:lnSpc>
                          <a:spcPts val="1400"/>
                        </a:lnSpc>
                      </a:pPr>
                      <a:r>
                        <a:rPr lang="ru-RU" sz="900" dirty="0" smtClean="0"/>
                        <a:t>Всего: 403</a:t>
                      </a:r>
                      <a:r>
                        <a:rPr lang="ru-RU" sz="900" dirty="0"/>
                        <a:t/>
                      </a:r>
                      <a:br>
                        <a:rPr lang="ru-RU" sz="900" dirty="0"/>
                      </a:br>
                      <a:r>
                        <a:rPr lang="ru-RU" sz="900" dirty="0" smtClean="0"/>
                        <a:t>Плацебо: </a:t>
                      </a:r>
                      <a:r>
                        <a:rPr lang="ru-RU" sz="900" dirty="0"/>
                        <a:t>201</a:t>
                      </a:r>
                      <a:br>
                        <a:rPr lang="ru-RU" sz="900" dirty="0"/>
                      </a:br>
                      <a:r>
                        <a:rPr lang="ru-RU" sz="900" dirty="0" smtClean="0"/>
                        <a:t>Мемантин: </a:t>
                      </a:r>
                      <a:r>
                        <a:rPr lang="ru-RU" sz="900" dirty="0"/>
                        <a:t>202</a:t>
                      </a:r>
                    </a:p>
                  </a:txBody>
                  <a:tcPr marL="68580" marR="68580"/>
                </a:tc>
                <a:tc>
                  <a:txBody>
                    <a:bodyPr/>
                    <a:lstStyle/>
                    <a:p>
                      <a:pPr algn="l">
                        <a:lnSpc>
                          <a:spcPts val="1400"/>
                        </a:lnSpc>
                      </a:pPr>
                      <a:r>
                        <a:rPr lang="de-AT" sz="900" dirty="0"/>
                        <a:t>SIB</a:t>
                      </a:r>
                      <a:br>
                        <a:rPr lang="de-AT" sz="900" dirty="0"/>
                      </a:br>
                      <a:r>
                        <a:rPr lang="de-AT" sz="900" dirty="0"/>
                        <a:t>CIBIC-plus</a:t>
                      </a:r>
                      <a:br>
                        <a:rPr lang="de-AT" sz="900" dirty="0"/>
                      </a:br>
                      <a:r>
                        <a:rPr lang="de-AT" sz="900" dirty="0"/>
                        <a:t>ADCS-ADL</a:t>
                      </a:r>
                      <a:r>
                        <a:rPr lang="de-AT" sz="900" baseline="-25000" dirty="0"/>
                        <a:t>19</a:t>
                      </a:r>
                      <a:r>
                        <a:rPr lang="de-AT" sz="900" dirty="0"/>
                        <a:t/>
                      </a:r>
                      <a:br>
                        <a:rPr lang="de-AT" sz="900" dirty="0"/>
                      </a:br>
                      <a:r>
                        <a:rPr lang="de-AT" sz="900" dirty="0"/>
                        <a:t>NPI</a:t>
                      </a:r>
                    </a:p>
                  </a:txBody>
                  <a:tcPr marL="68580" marR="68580"/>
                </a:tc>
              </a:tr>
              <a:tr h="370840">
                <a:tc gridSpan="6">
                  <a:txBody>
                    <a:bodyPr/>
                    <a:lstStyle/>
                    <a:p>
                      <a:pPr algn="just">
                        <a:lnSpc>
                          <a:spcPts val="1400"/>
                        </a:lnSpc>
                      </a:pPr>
                      <a:r>
                        <a:rPr lang="ru-RU" sz="900" dirty="0"/>
                        <a:t>РКИ – реестр клинических исследований; ДС- двойное </a:t>
                      </a:r>
                      <a:r>
                        <a:rPr lang="ru-RU" sz="900" dirty="0" smtClean="0"/>
                        <a:t>слепое;</a:t>
                      </a:r>
                      <a:r>
                        <a:rPr lang="ru-RU" sz="900" baseline="0" dirty="0" smtClean="0"/>
                        <a:t> ПБ – плацебо</a:t>
                      </a:r>
                    </a:p>
                    <a:p>
                      <a:r>
                        <a:rPr kumimoji="0" lang="de-AT" sz="600" kern="1200" baseline="0" dirty="0" smtClean="0"/>
                        <a:t>David Wilkinson</a:t>
                      </a:r>
                      <a:r>
                        <a:rPr kumimoji="0" lang="ru-RU" sz="600" kern="1200" baseline="0" dirty="0" smtClean="0"/>
                        <a:t> </a:t>
                      </a:r>
                      <a:r>
                        <a:rPr kumimoji="0" lang="de-AT" sz="600" kern="1200" baseline="0" dirty="0" smtClean="0"/>
                        <a:t>Henning Friis Andersen</a:t>
                      </a:r>
                      <a:r>
                        <a:rPr kumimoji="0" lang="ru-RU" sz="600" kern="1200" baseline="0" dirty="0" smtClean="0"/>
                        <a:t> </a:t>
                      </a:r>
                      <a:r>
                        <a:rPr kumimoji="0" lang="en-US" sz="600" kern="1200" baseline="0" dirty="0" smtClean="0"/>
                        <a:t>Analysis of the Effect of Memantine in Reducing</a:t>
                      </a:r>
                      <a:r>
                        <a:rPr kumimoji="0" lang="ru-RU" sz="600" kern="1200" baseline="0" dirty="0" smtClean="0"/>
                        <a:t> </a:t>
                      </a:r>
                      <a:r>
                        <a:rPr kumimoji="0" lang="en-US" sz="600" kern="1200" baseline="0" dirty="0" smtClean="0"/>
                        <a:t>the Worsening of Clinical Symptoms in Patients</a:t>
                      </a:r>
                      <a:r>
                        <a:rPr kumimoji="0" lang="ru-RU" sz="600" kern="1200" baseline="0" dirty="0" smtClean="0"/>
                        <a:t> </a:t>
                      </a:r>
                      <a:r>
                        <a:rPr kumimoji="0" lang="en-US" sz="600" kern="1200" baseline="0" dirty="0" smtClean="0"/>
                        <a:t>with Moderate to Severe Alzheimer’s Disease</a:t>
                      </a:r>
                      <a:r>
                        <a:rPr kumimoji="0" lang="ru-RU" sz="600" kern="1200" baseline="0" dirty="0" smtClean="0"/>
                        <a:t>. </a:t>
                      </a:r>
                      <a:r>
                        <a:rPr kumimoji="0" lang="it-IT" sz="600" kern="1200" baseline="0" dirty="0" smtClean="0"/>
                        <a:t>Dement Geriatr Cogn Disord 2007;24:138–145</a:t>
                      </a:r>
                      <a:endParaRPr lang="ru-RU" sz="600" dirty="0"/>
                    </a:p>
                  </a:txBody>
                  <a:tcPr marL="68580" marR="6858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fontAlgn="auto">
              <a:spcAft>
                <a:spcPts val="0"/>
              </a:spcAft>
              <a:defRPr/>
            </a:pPr>
            <a:r>
              <a:rPr lang="ru-RU" sz="2000" dirty="0" smtClean="0"/>
              <a:t>объединенные данные 6 рандомизированных двойных слепых плацебо-контролируемых исследований мемантина продолжительностью по 6 месяцев</a:t>
            </a:r>
            <a:endParaRPr lang="ru-RU" sz="2000" dirty="0"/>
          </a:p>
        </p:txBody>
      </p:sp>
      <p:graphicFrame>
        <p:nvGraphicFramePr>
          <p:cNvPr id="39938" name="Содержимое 3"/>
          <p:cNvGraphicFramePr>
            <a:graphicFrameLocks noGrp="1"/>
          </p:cNvGraphicFramePr>
          <p:nvPr>
            <p:ph idx="1"/>
          </p:nvPr>
        </p:nvGraphicFramePr>
        <p:xfrm>
          <a:off x="457200" y="1609725"/>
          <a:ext cx="7239000" cy="4846638"/>
        </p:xfrm>
        <a:graphic>
          <a:graphicData uri="http://schemas.openxmlformats.org/presentationml/2006/ole">
            <p:oleObj spid="_x0000_s39938" r:id="rId3" imgW="7242676" imgH="4846740" progId="Excel.Chart.8">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260648"/>
            <a:ext cx="7242048" cy="842352"/>
          </a:xfrm>
        </p:spPr>
        <p:txBody>
          <a:bodyPr/>
          <a:lstStyle/>
          <a:p>
            <a:pPr fontAlgn="auto">
              <a:spcAft>
                <a:spcPts val="0"/>
              </a:spcAft>
              <a:defRPr/>
            </a:pPr>
            <a:r>
              <a:rPr lang="ru-RU" sz="1800" dirty="0" smtClean="0"/>
              <a:t>объединенные данные 6 рандомизированных двойных слепых плацебо-контролируемых исследований мемантина продолжительностью по 6 месяцев</a:t>
            </a:r>
            <a:endParaRPr lang="ru-RU" sz="1800" dirty="0"/>
          </a:p>
        </p:txBody>
      </p:sp>
      <p:graphicFrame>
        <p:nvGraphicFramePr>
          <p:cNvPr id="40962" name="Содержимое 9"/>
          <p:cNvGraphicFramePr>
            <a:graphicFrameLocks noGrp="1"/>
          </p:cNvGraphicFramePr>
          <p:nvPr>
            <p:ph sz="quarter" idx="4"/>
          </p:nvPr>
        </p:nvGraphicFramePr>
        <p:xfrm>
          <a:off x="539750" y="4005263"/>
          <a:ext cx="5688013" cy="2447925"/>
        </p:xfrm>
        <a:graphic>
          <a:graphicData uri="http://schemas.openxmlformats.org/presentationml/2006/ole">
            <p:oleObj spid="_x0000_s40962" r:id="rId3" imgW="5688061" imgH="2450804" progId="Excel.Chart.8">
              <p:embed/>
            </p:oleObj>
          </a:graphicData>
        </a:graphic>
      </p:graphicFrame>
      <p:graphicFrame>
        <p:nvGraphicFramePr>
          <p:cNvPr id="40963" name="Содержимое 11"/>
          <p:cNvGraphicFramePr>
            <a:graphicFrameLocks noGrp="1"/>
          </p:cNvGraphicFramePr>
          <p:nvPr>
            <p:ph sz="quarter" idx="2"/>
          </p:nvPr>
        </p:nvGraphicFramePr>
        <p:xfrm>
          <a:off x="457200" y="1268413"/>
          <a:ext cx="5770563" cy="2447925"/>
        </p:xfrm>
        <a:graphic>
          <a:graphicData uri="http://schemas.openxmlformats.org/presentationml/2006/ole">
            <p:oleObj spid="_x0000_s40963" r:id="rId4" imgW="5773412" imgH="2450804" progId="Excel.Chart.8">
              <p:embed/>
            </p:oleObj>
          </a:graphicData>
        </a:graphic>
      </p:graphicFrame>
      <p:sp>
        <p:nvSpPr>
          <p:cNvPr id="40964" name="Прямоугольник 12"/>
          <p:cNvSpPr>
            <a:spLocks noChangeArrowheads="1"/>
          </p:cNvSpPr>
          <p:nvPr/>
        </p:nvSpPr>
        <p:spPr bwMode="auto">
          <a:xfrm>
            <a:off x="179388" y="6381750"/>
            <a:ext cx="7561262" cy="338138"/>
          </a:xfrm>
          <a:prstGeom prst="rect">
            <a:avLst/>
          </a:prstGeom>
          <a:noFill/>
          <a:ln w="9525">
            <a:noFill/>
            <a:miter lim="800000"/>
            <a:headEnd/>
            <a:tailEnd/>
          </a:ln>
        </p:spPr>
        <p:txBody>
          <a:bodyPr>
            <a:spAutoFit/>
          </a:bodyPr>
          <a:lstStyle/>
          <a:p>
            <a:r>
              <a:rPr lang="de-AT" sz="800">
                <a:latin typeface="Trebuchet MS" pitchFamily="34" charset="0"/>
              </a:rPr>
              <a:t>David Wilkinson</a:t>
            </a:r>
            <a:r>
              <a:rPr lang="ru-RU" sz="800">
                <a:latin typeface="Trebuchet MS" pitchFamily="34" charset="0"/>
              </a:rPr>
              <a:t> </a:t>
            </a:r>
            <a:r>
              <a:rPr lang="de-AT" sz="800">
                <a:latin typeface="Trebuchet MS" pitchFamily="34" charset="0"/>
              </a:rPr>
              <a:t>Henning Friis Andersen</a:t>
            </a:r>
            <a:r>
              <a:rPr lang="ru-RU" sz="800">
                <a:latin typeface="Trebuchet MS" pitchFamily="34" charset="0"/>
              </a:rPr>
              <a:t> </a:t>
            </a:r>
            <a:r>
              <a:rPr lang="en-US" sz="800">
                <a:latin typeface="Trebuchet MS" pitchFamily="34" charset="0"/>
              </a:rPr>
              <a:t>Analysis of the Effect of Memantine in Reducing</a:t>
            </a:r>
            <a:r>
              <a:rPr lang="ru-RU" sz="800">
                <a:latin typeface="Trebuchet MS" pitchFamily="34" charset="0"/>
              </a:rPr>
              <a:t> </a:t>
            </a:r>
            <a:r>
              <a:rPr lang="en-US" sz="800">
                <a:latin typeface="Trebuchet MS" pitchFamily="34" charset="0"/>
              </a:rPr>
              <a:t>the Worsening of Clinical Symptoms in Patients</a:t>
            </a:r>
            <a:r>
              <a:rPr lang="ru-RU" sz="800">
                <a:latin typeface="Trebuchet MS" pitchFamily="34" charset="0"/>
              </a:rPr>
              <a:t> </a:t>
            </a:r>
            <a:r>
              <a:rPr lang="en-US" sz="800">
                <a:latin typeface="Trebuchet MS" pitchFamily="34" charset="0"/>
              </a:rPr>
              <a:t>with Moderate to Severe Alzheimer’s Disease</a:t>
            </a:r>
            <a:r>
              <a:rPr lang="ru-RU" sz="800">
                <a:latin typeface="Trebuchet MS" pitchFamily="34" charset="0"/>
              </a:rPr>
              <a:t>. </a:t>
            </a:r>
            <a:r>
              <a:rPr lang="it-IT" sz="800">
                <a:latin typeface="Trebuchet MS" pitchFamily="34" charset="0"/>
              </a:rPr>
              <a:t>Dement Geriatr Cogn Disord 2007;24:138–145</a:t>
            </a:r>
            <a:endParaRPr lang="ru-RU" sz="800">
              <a:latin typeface="Trebuchet MS"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7239000" cy="1143000"/>
          </a:xfrm>
        </p:spPr>
        <p:txBody>
          <a:bodyPr>
            <a:noAutofit/>
          </a:bodyPr>
          <a:lstStyle/>
          <a:p>
            <a:pPr fontAlgn="auto">
              <a:spcAft>
                <a:spcPts val="0"/>
              </a:spcAft>
              <a:defRPr/>
            </a:pPr>
            <a:r>
              <a:rPr lang="ru-RU" sz="1800" dirty="0" smtClean="0"/>
              <a:t>объединенные данные 6 рандомизированных двойных слепых плацебо-контролируемых исследований мемантина продолжительностью по 6 месяцев</a:t>
            </a:r>
            <a:endParaRPr lang="ru-RU" sz="1800" dirty="0"/>
          </a:p>
        </p:txBody>
      </p:sp>
      <p:graphicFrame>
        <p:nvGraphicFramePr>
          <p:cNvPr id="41986" name="Содержимое 6"/>
          <p:cNvGraphicFramePr>
            <a:graphicFrameLocks noGrp="1"/>
          </p:cNvGraphicFramePr>
          <p:nvPr>
            <p:ph idx="1"/>
          </p:nvPr>
        </p:nvGraphicFramePr>
        <p:xfrm>
          <a:off x="457200" y="1609725"/>
          <a:ext cx="7239000" cy="4846638"/>
        </p:xfrm>
        <a:graphic>
          <a:graphicData uri="http://schemas.openxmlformats.org/presentationml/2006/ole">
            <p:oleObj spid="_x0000_s41986" r:id="rId3" imgW="7242676" imgH="4846740" progId="Excel.Chart.8">
              <p:embed/>
            </p:oleObj>
          </a:graphicData>
        </a:graphic>
      </p:graphicFrame>
      <p:sp>
        <p:nvSpPr>
          <p:cNvPr id="41987" name="Прямоугольник 7"/>
          <p:cNvSpPr>
            <a:spLocks noChangeArrowheads="1"/>
          </p:cNvSpPr>
          <p:nvPr/>
        </p:nvSpPr>
        <p:spPr bwMode="auto">
          <a:xfrm>
            <a:off x="179388" y="6381750"/>
            <a:ext cx="7488237" cy="338138"/>
          </a:xfrm>
          <a:prstGeom prst="rect">
            <a:avLst/>
          </a:prstGeom>
          <a:noFill/>
          <a:ln w="9525">
            <a:noFill/>
            <a:miter lim="800000"/>
            <a:headEnd/>
            <a:tailEnd/>
          </a:ln>
        </p:spPr>
        <p:txBody>
          <a:bodyPr>
            <a:spAutoFit/>
          </a:bodyPr>
          <a:lstStyle/>
          <a:p>
            <a:r>
              <a:rPr lang="de-AT" sz="800">
                <a:latin typeface="Trebuchet MS" pitchFamily="34" charset="0"/>
              </a:rPr>
              <a:t>David Wilkinson</a:t>
            </a:r>
            <a:r>
              <a:rPr lang="ru-RU" sz="800">
                <a:latin typeface="Trebuchet MS" pitchFamily="34" charset="0"/>
              </a:rPr>
              <a:t> </a:t>
            </a:r>
            <a:r>
              <a:rPr lang="de-AT" sz="800">
                <a:latin typeface="Trebuchet MS" pitchFamily="34" charset="0"/>
              </a:rPr>
              <a:t>Henning Friis Andersen</a:t>
            </a:r>
            <a:r>
              <a:rPr lang="ru-RU" sz="800">
                <a:latin typeface="Trebuchet MS" pitchFamily="34" charset="0"/>
              </a:rPr>
              <a:t> </a:t>
            </a:r>
            <a:r>
              <a:rPr lang="en-US" sz="800">
                <a:latin typeface="Trebuchet MS" pitchFamily="34" charset="0"/>
              </a:rPr>
              <a:t>Analysis of the Effect of Memantine in Reducing</a:t>
            </a:r>
            <a:r>
              <a:rPr lang="ru-RU" sz="800">
                <a:latin typeface="Trebuchet MS" pitchFamily="34" charset="0"/>
              </a:rPr>
              <a:t> </a:t>
            </a:r>
            <a:r>
              <a:rPr lang="en-US" sz="800">
                <a:latin typeface="Trebuchet MS" pitchFamily="34" charset="0"/>
              </a:rPr>
              <a:t>the Worsening of Clinical Symptoms in Patients</a:t>
            </a:r>
            <a:r>
              <a:rPr lang="ru-RU" sz="800">
                <a:latin typeface="Trebuchet MS" pitchFamily="34" charset="0"/>
              </a:rPr>
              <a:t> </a:t>
            </a:r>
            <a:r>
              <a:rPr lang="en-US" sz="800">
                <a:latin typeface="Trebuchet MS" pitchFamily="34" charset="0"/>
              </a:rPr>
              <a:t>with Moderate to Severe Alzheimer’s Disease</a:t>
            </a:r>
            <a:r>
              <a:rPr lang="ru-RU" sz="800">
                <a:latin typeface="Trebuchet MS" pitchFamily="34" charset="0"/>
              </a:rPr>
              <a:t>. </a:t>
            </a:r>
            <a:r>
              <a:rPr lang="it-IT" sz="800">
                <a:latin typeface="Trebuchet MS" pitchFamily="34" charset="0"/>
              </a:rPr>
              <a:t>Dement Geriatr Cogn Disord 2007;24:138–145</a:t>
            </a:r>
            <a:endParaRPr lang="ru-RU" sz="800">
              <a:latin typeface="Trebuchet MS"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fontAlgn="auto">
              <a:spcAft>
                <a:spcPts val="0"/>
              </a:spcAft>
              <a:defRPr/>
            </a:pPr>
            <a:r>
              <a:rPr lang="ru-RU" dirty="0" smtClean="0"/>
              <a:t>Распределение деменций по этиологии</a:t>
            </a:r>
            <a:endParaRPr lang="ru-RU" dirty="0"/>
          </a:p>
        </p:txBody>
      </p:sp>
      <p:sp>
        <p:nvSpPr>
          <p:cNvPr id="15362" name="Содержимое 2"/>
          <p:cNvSpPr>
            <a:spLocks noGrp="1"/>
          </p:cNvSpPr>
          <p:nvPr>
            <p:ph idx="1"/>
          </p:nvPr>
        </p:nvSpPr>
        <p:spPr/>
        <p:txBody>
          <a:bodyPr/>
          <a:lstStyle/>
          <a:p>
            <a:endParaRPr lang="ru-RU" b="1" smtClean="0"/>
          </a:p>
          <a:p>
            <a:endParaRPr lang="ru-RU" b="1" smtClean="0"/>
          </a:p>
          <a:p>
            <a:r>
              <a:rPr lang="ru-RU" smtClean="0"/>
              <a:t>Болезнь Альцгеймера     50%-75%</a:t>
            </a:r>
            <a:endParaRPr lang="ru-RU" i="1" smtClean="0"/>
          </a:p>
          <a:p>
            <a:r>
              <a:rPr lang="ru-RU" smtClean="0"/>
              <a:t>Деменция с тельцами Леви    7-26%</a:t>
            </a:r>
            <a:endParaRPr lang="ru-RU" i="1" smtClean="0"/>
          </a:p>
          <a:p>
            <a:r>
              <a:rPr lang="ru-RU" smtClean="0"/>
              <a:t>«Чистая» сосудистая деменция  5-20%</a:t>
            </a:r>
          </a:p>
          <a:p>
            <a:r>
              <a:rPr lang="ru-RU" smtClean="0"/>
              <a:t>Смешанная атрофическая и сосудистая деменция 10-25%</a:t>
            </a:r>
          </a:p>
          <a:p>
            <a:endParaRPr lang="ru-RU"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7283152" cy="1173480"/>
          </a:xfrm>
        </p:spPr>
        <p:txBody>
          <a:bodyPr/>
          <a:lstStyle/>
          <a:p>
            <a:pPr fontAlgn="auto">
              <a:spcAft>
                <a:spcPts val="0"/>
              </a:spcAft>
              <a:defRPr/>
            </a:pPr>
            <a:r>
              <a:rPr lang="ru-RU" dirty="0"/>
              <a:t>Изменения от исходного уровня по шкале </a:t>
            </a:r>
            <a:r>
              <a:rPr dirty="0"/>
              <a:t>SIB </a:t>
            </a:r>
            <a:r>
              <a:rPr lang="ru-RU" dirty="0"/>
              <a:t>(оценка когнитивных функций). Исследование 9605</a:t>
            </a:r>
            <a:endParaRPr lang="ru-RU" dirty="0"/>
          </a:p>
        </p:txBody>
      </p:sp>
      <p:sp>
        <p:nvSpPr>
          <p:cNvPr id="43010" name="Текст 2"/>
          <p:cNvSpPr>
            <a:spLocks noGrp="1"/>
          </p:cNvSpPr>
          <p:nvPr>
            <p:ph type="body" idx="2"/>
          </p:nvPr>
        </p:nvSpPr>
        <p:spPr>
          <a:xfrm>
            <a:off x="457200" y="1497013"/>
            <a:ext cx="5897563" cy="603250"/>
          </a:xfrm>
        </p:spPr>
        <p:txBody>
          <a:bodyPr/>
          <a:lstStyle/>
          <a:p>
            <a:pPr>
              <a:spcBef>
                <a:spcPct val="0"/>
              </a:spcBef>
              <a:spcAft>
                <a:spcPct val="0"/>
              </a:spcAft>
            </a:pPr>
            <a:endParaRPr lang="ru-RU" smtClean="0"/>
          </a:p>
        </p:txBody>
      </p:sp>
      <p:pic>
        <p:nvPicPr>
          <p:cNvPr id="43011" name="Picture 2"/>
          <p:cNvPicPr>
            <a:picLocks noGrp="1" noChangeAspect="1" noChangeArrowheads="1"/>
          </p:cNvPicPr>
          <p:nvPr>
            <p:ph sz="half" idx="1"/>
          </p:nvPr>
        </p:nvPicPr>
        <p:blipFill>
          <a:blip r:embed="rId2"/>
          <a:srcRect/>
          <a:stretch>
            <a:fillRect/>
          </a:stretch>
        </p:blipFill>
        <p:spPr>
          <a:xfrm>
            <a:off x="504825" y="2181225"/>
            <a:ext cx="7143750" cy="4276725"/>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fontAlgn="auto">
              <a:spcAft>
                <a:spcPts val="0"/>
              </a:spcAft>
              <a:defRPr/>
            </a:pPr>
            <a:r>
              <a:rPr lang="ru-RU" sz="2000" dirty="0"/>
              <a:t>Изменения от исходного уровня по шкале </a:t>
            </a:r>
            <a:r>
              <a:rPr sz="2000" dirty="0"/>
              <a:t>ADCS-ADL19 </a:t>
            </a:r>
            <a:r>
              <a:rPr lang="ru-RU" sz="2000" dirty="0"/>
              <a:t>(оценка выполнения повседневных функций) </a:t>
            </a:r>
            <a:br>
              <a:rPr lang="ru-RU" sz="2000" dirty="0"/>
            </a:br>
            <a:r>
              <a:rPr lang="ru-RU" sz="2000" dirty="0"/>
              <a:t>исследование</a:t>
            </a:r>
            <a:r>
              <a:rPr sz="2000" dirty="0"/>
              <a:t> </a:t>
            </a:r>
            <a:r>
              <a:rPr sz="2000" dirty="0"/>
              <a:t>9605</a:t>
            </a:r>
            <a:endParaRPr lang="ru-RU" sz="2000" dirty="0"/>
          </a:p>
        </p:txBody>
      </p:sp>
      <p:sp>
        <p:nvSpPr>
          <p:cNvPr id="44034" name="Текст 2"/>
          <p:cNvSpPr>
            <a:spLocks noGrp="1"/>
          </p:cNvSpPr>
          <p:nvPr>
            <p:ph type="body" idx="2"/>
          </p:nvPr>
        </p:nvSpPr>
        <p:spPr>
          <a:xfrm>
            <a:off x="457200" y="1497013"/>
            <a:ext cx="5897563" cy="603250"/>
          </a:xfrm>
        </p:spPr>
        <p:txBody>
          <a:bodyPr/>
          <a:lstStyle/>
          <a:p>
            <a:pPr>
              <a:spcBef>
                <a:spcPct val="0"/>
              </a:spcBef>
              <a:spcAft>
                <a:spcPct val="0"/>
              </a:spcAft>
            </a:pPr>
            <a:endParaRPr lang="ru-RU" smtClean="0"/>
          </a:p>
        </p:txBody>
      </p:sp>
      <p:pic>
        <p:nvPicPr>
          <p:cNvPr id="44035" name="Picture 2"/>
          <p:cNvPicPr>
            <a:picLocks noGrp="1" noChangeAspect="1" noChangeArrowheads="1"/>
          </p:cNvPicPr>
          <p:nvPr>
            <p:ph sz="half" idx="1"/>
          </p:nvPr>
        </p:nvPicPr>
        <p:blipFill>
          <a:blip r:embed="rId2"/>
          <a:srcRect/>
          <a:stretch>
            <a:fillRect/>
          </a:stretch>
        </p:blipFill>
        <p:spPr>
          <a:xfrm>
            <a:off x="504825" y="2224088"/>
            <a:ext cx="7143750" cy="419100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fontAlgn="auto">
              <a:spcAft>
                <a:spcPts val="0"/>
              </a:spcAft>
              <a:defRPr/>
            </a:pPr>
            <a:r>
              <a:rPr lang="ru-RU" sz="2800" dirty="0" smtClean="0"/>
              <a:t>Выводы относительно эффективности мемантина при лечении болезни альцгеймера</a:t>
            </a:r>
            <a:endParaRPr lang="ru-RU" sz="2800" dirty="0"/>
          </a:p>
        </p:txBody>
      </p:sp>
      <p:sp>
        <p:nvSpPr>
          <p:cNvPr id="3" name="Содержимое 2"/>
          <p:cNvSpPr>
            <a:spLocks noGrp="1"/>
          </p:cNvSpPr>
          <p:nvPr>
            <p:ph idx="1"/>
          </p:nvPr>
        </p:nvSpPr>
        <p:spPr/>
        <p:txBody>
          <a:bodyPr>
            <a:normAutofit fontScale="55000" lnSpcReduction="20000"/>
          </a:bodyPr>
          <a:lstStyle/>
          <a:p>
            <a:pPr marL="274320" indent="-274320" fontAlgn="auto">
              <a:spcAft>
                <a:spcPts val="0"/>
              </a:spcAft>
              <a:buFont typeface="Wingdings 2"/>
              <a:buChar char=""/>
              <a:defRPr/>
            </a:pPr>
            <a:r>
              <a:rPr lang="ru-RU" dirty="0" smtClean="0"/>
              <a:t>Понятие об </a:t>
            </a:r>
            <a:r>
              <a:rPr lang="ru-RU" b="1" dirty="0" smtClean="0"/>
              <a:t>улучшении</a:t>
            </a:r>
            <a:r>
              <a:rPr lang="ru-RU" dirty="0" smtClean="0"/>
              <a:t> как о единственной значимой пользе от лечения не соответствует истине для многих пациентов, у которых наблюдается прогрессирование стадии БА от средней до тяжелой.</a:t>
            </a:r>
          </a:p>
          <a:p>
            <a:pPr marL="274320" indent="-274320" fontAlgn="auto">
              <a:spcAft>
                <a:spcPts val="0"/>
              </a:spcAft>
              <a:buFont typeface="Wingdings 2"/>
              <a:buChar char=""/>
              <a:defRPr/>
            </a:pPr>
            <a:r>
              <a:rPr lang="ru-RU" dirty="0" smtClean="0"/>
              <a:t>Именно появление или ухудшение поведенческих изменений обуславливают наибольшие страдания для помощников пациента и являются решающим фактором, можно ли пациента оставить дома или придется поместить его в дом сестринского ухода или в дом престарелых. Соответственно, </a:t>
            </a:r>
            <a:r>
              <a:rPr lang="ru-RU" b="1" dirty="0" smtClean="0"/>
              <a:t>стабилизация заболевания и профилактика ухудшения</a:t>
            </a:r>
            <a:r>
              <a:rPr lang="ru-RU" dirty="0" smtClean="0"/>
              <a:t> должны рассматриваться как наиболее клинически значимые цели лечения.</a:t>
            </a:r>
          </a:p>
          <a:p>
            <a:pPr marL="274320" indent="-274320" fontAlgn="auto">
              <a:spcAft>
                <a:spcPts val="0"/>
              </a:spcAft>
              <a:buFont typeface="Wingdings 2"/>
              <a:buChar char=""/>
              <a:defRPr/>
            </a:pPr>
            <a:r>
              <a:rPr lang="ru-RU" dirty="0" smtClean="0"/>
              <a:t>При более тяжелых формах БА даже небольшие изменения функциональной активности, как, например, помочь при одевании и кормлении, или то, что пациент больше не бродит по ночам, могут в сильной степени повлиять на качество жизни как пациента, так и его помощника, и в отдельных исследованиях имеются свидетельства, что лечение мемантином приносит такую пользу.</a:t>
            </a:r>
          </a:p>
          <a:p>
            <a:pPr marL="274320" indent="-274320" fontAlgn="auto">
              <a:spcAft>
                <a:spcPts val="0"/>
              </a:spcAft>
              <a:buFont typeface="Wingdings 2"/>
              <a:buChar char=""/>
              <a:defRPr/>
            </a:pPr>
            <a:r>
              <a:rPr lang="ru-RU" dirty="0" smtClean="0"/>
              <a:t>Представленные здесь результаты касаются пациентов с БА средней и тяжелой степени тяжести и показывают, что использование мемантина может обеспечить значительную </a:t>
            </a:r>
            <a:r>
              <a:rPr lang="ru-RU" b="1" dirty="0" smtClean="0"/>
              <a:t>паузу перед появлением более</a:t>
            </a:r>
            <a:r>
              <a:rPr lang="ru-RU" dirty="0" smtClean="0"/>
              <a:t> </a:t>
            </a:r>
            <a:r>
              <a:rPr lang="ru-RU" b="1" dirty="0" smtClean="0"/>
              <a:t>мучительных аспектов заболевания в данной группе пациентов,</a:t>
            </a:r>
            <a:r>
              <a:rPr lang="ru-RU" dirty="0" smtClean="0"/>
              <a:t> которые более всего нуждаются в лечении. </a:t>
            </a:r>
          </a:p>
          <a:p>
            <a:pPr marL="274320" indent="-274320" fontAlgn="auto">
              <a:spcAft>
                <a:spcPts val="0"/>
              </a:spcAft>
              <a:buFont typeface="Wingdings 2"/>
              <a:buChar char=""/>
              <a:defRPr/>
            </a:pPr>
            <a:r>
              <a:rPr lang="ru-RU" dirty="0" smtClean="0"/>
              <a:t>То, что эти эффекты проявлялись у пациентов со средней и тяжелой формой БА, </a:t>
            </a:r>
            <a:r>
              <a:rPr lang="ru-RU" b="1" dirty="0" smtClean="0"/>
              <a:t>подтверждает, что лечение стоит начинать даже на поздних стадиях заболевания.</a:t>
            </a:r>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dirty="0" smtClean="0"/>
              <a:t>Выводы</a:t>
            </a:r>
            <a:endParaRPr lang="ru-RU" dirty="0"/>
          </a:p>
        </p:txBody>
      </p:sp>
      <p:sp>
        <p:nvSpPr>
          <p:cNvPr id="3" name="Содержимое 2"/>
          <p:cNvSpPr>
            <a:spLocks noGrp="1"/>
          </p:cNvSpPr>
          <p:nvPr>
            <p:ph idx="1"/>
          </p:nvPr>
        </p:nvSpPr>
        <p:spPr/>
        <p:txBody>
          <a:bodyPr>
            <a:normAutofit/>
          </a:bodyPr>
          <a:lstStyle/>
          <a:p>
            <a:pPr>
              <a:lnSpc>
                <a:spcPct val="80000"/>
              </a:lnSpc>
            </a:pPr>
            <a:r>
              <a:rPr lang="ru-RU" sz="2200" smtClean="0"/>
              <a:t>В связи с увеличением продолжительности жизни (особенно актуально для развитых стран) растет количество случаев заболеваний деменцией.</a:t>
            </a:r>
          </a:p>
          <a:p>
            <a:pPr>
              <a:lnSpc>
                <a:spcPct val="80000"/>
              </a:lnSpc>
            </a:pPr>
            <a:r>
              <a:rPr lang="ru-RU" sz="2200" smtClean="0"/>
              <a:t>Болезнь Альцгеймера является самой распространенной причиной возникновения деменций.</a:t>
            </a:r>
          </a:p>
          <a:p>
            <a:pPr>
              <a:lnSpc>
                <a:spcPct val="80000"/>
              </a:lnSpc>
            </a:pPr>
            <a:r>
              <a:rPr lang="ru-RU" sz="2200" smtClean="0"/>
              <a:t>В России прослеживается выраженная гиподиагностика БА</a:t>
            </a:r>
            <a:r>
              <a:rPr lang="ru-RU" sz="2200" smtClean="0">
                <a:latin typeface="Arial" charset="0"/>
              </a:rPr>
              <a:t>.</a:t>
            </a:r>
          </a:p>
          <a:p>
            <a:pPr>
              <a:lnSpc>
                <a:spcPct val="80000"/>
              </a:lnSpc>
            </a:pPr>
            <a:r>
              <a:rPr lang="ru-RU" sz="2200" smtClean="0">
                <a:latin typeface="Arial" charset="0"/>
              </a:rPr>
              <a:t>Следует придерживаться принципов диагностики и лечения деменций, основанных на доказательствах.</a:t>
            </a:r>
            <a:r>
              <a:rPr lang="ru-RU" sz="2200" smtClean="0"/>
              <a:t> </a:t>
            </a:r>
            <a:endParaRPr lang="ru-RU" sz="2200" smtClean="0">
              <a:latin typeface="Arial" charset="0"/>
            </a:endParaRPr>
          </a:p>
          <a:p>
            <a:pPr>
              <a:lnSpc>
                <a:spcPct val="80000"/>
              </a:lnSpc>
            </a:pPr>
            <a:r>
              <a:rPr lang="ru-RU" sz="2200" smtClean="0"/>
              <a:t>Совершенствуются методы </a:t>
            </a:r>
            <a:r>
              <a:rPr lang="ru-RU" sz="2200" smtClean="0">
                <a:latin typeface="Arial" charset="0"/>
              </a:rPr>
              <a:t>точной </a:t>
            </a:r>
            <a:r>
              <a:rPr lang="ru-RU" sz="2200" smtClean="0"/>
              <a:t>прижизненной диагностики деменций.</a:t>
            </a:r>
          </a:p>
          <a:p>
            <a:pPr>
              <a:lnSpc>
                <a:spcPct val="80000"/>
              </a:lnSpc>
            </a:pPr>
            <a:r>
              <a:rPr lang="ru-RU" sz="2200" smtClean="0"/>
              <a:t>На сегодняшний день существуют лекарства, которые могут замедлить прогрессирование заболевания, облегчить уход за пациент</a:t>
            </a:r>
            <a:r>
              <a:rPr lang="ru-RU" sz="2200" smtClean="0">
                <a:latin typeface="Arial" charset="0"/>
              </a:rPr>
              <a:t>ами с деменцией</a:t>
            </a:r>
            <a:r>
              <a:rPr lang="ru-RU" sz="2200" smtClean="0"/>
              <a:t>.</a:t>
            </a:r>
          </a:p>
          <a:p>
            <a:pPr>
              <a:lnSpc>
                <a:spcPct val="80000"/>
              </a:lnSpc>
              <a:buFont typeface="Wingdings 2" pitchFamily="18" charset="2"/>
              <a:buNone/>
            </a:pPr>
            <a:endParaRPr lang="ru-RU" sz="2200" smtClean="0"/>
          </a:p>
          <a:p>
            <a:pPr>
              <a:lnSpc>
                <a:spcPct val="80000"/>
              </a:lnSpc>
            </a:pPr>
            <a:endParaRPr lang="ru-RU" sz="220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p>
        </p:txBody>
      </p:sp>
      <p:pic>
        <p:nvPicPr>
          <p:cNvPr id="47106" name="Picture 2"/>
          <p:cNvPicPr>
            <a:picLocks noGrp="1" noChangeAspect="1" noChangeArrowheads="1"/>
          </p:cNvPicPr>
          <p:nvPr>
            <p:ph idx="1"/>
          </p:nvPr>
        </p:nvPicPr>
        <p:blipFill>
          <a:blip r:embed="rId2"/>
          <a:srcRect/>
          <a:stretch>
            <a:fillRect/>
          </a:stretch>
        </p:blipFill>
        <p:spPr>
          <a:xfrm>
            <a:off x="1636713" y="1609725"/>
            <a:ext cx="4879975" cy="4846638"/>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fontAlgn="auto">
              <a:spcAft>
                <a:spcPts val="0"/>
              </a:spcAft>
              <a:defRPr/>
            </a:pPr>
            <a:r>
              <a:rPr lang="ru-RU" sz="3000" dirty="0" smtClean="0"/>
              <a:t>Принципы организации геронтопсихиатрической помощи (планы 1999 года)</a:t>
            </a:r>
            <a:endParaRPr lang="ru-RU" sz="3000" dirty="0"/>
          </a:p>
        </p:txBody>
      </p:sp>
      <p:sp>
        <p:nvSpPr>
          <p:cNvPr id="3" name="Содержимое 2"/>
          <p:cNvSpPr>
            <a:spLocks noGrp="1"/>
          </p:cNvSpPr>
          <p:nvPr>
            <p:ph idx="1"/>
          </p:nvPr>
        </p:nvSpPr>
        <p:spPr/>
        <p:txBody>
          <a:bodyPr>
            <a:normAutofit fontScale="62500" lnSpcReduction="20000"/>
          </a:bodyPr>
          <a:lstStyle/>
          <a:p>
            <a:pPr marL="274320" indent="-274320" fontAlgn="auto">
              <a:spcAft>
                <a:spcPts val="0"/>
              </a:spcAft>
              <a:buFont typeface="Wingdings 2"/>
              <a:buChar char=""/>
              <a:defRPr/>
            </a:pPr>
            <a:r>
              <a:rPr lang="ru-RU" dirty="0" smtClean="0"/>
              <a:t>Эффективность системы обслуживания психически больных позднего возраста может быть обеспечена лишь взаимодействием различных психоневрологических учреждений (Казаковцев Б.А., 1999). </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r>
              <a:rPr lang="ru-RU" b="1" dirty="0" smtClean="0"/>
              <a:t>До 2005 года предусматривается увеличение числа дневных стационаров и других форм внебольничной помощи, а также введение единых государственных стандартов диагностики, лечения, многоуровневого контроля качества помощи, включая и геронтопсихиатрическую практику. </a:t>
            </a:r>
          </a:p>
          <a:p>
            <a:pPr marL="274320" indent="-274320" fontAlgn="auto">
              <a:spcAft>
                <a:spcPts val="0"/>
              </a:spcAft>
              <a:buFont typeface="Wingdings 2"/>
              <a:buNone/>
              <a:defRPr/>
            </a:pPr>
            <a:endParaRPr lang="ru-RU" dirty="0" smtClean="0"/>
          </a:p>
          <a:p>
            <a:pPr marL="274320" indent="-274320" fontAlgn="auto">
              <a:spcAft>
                <a:spcPts val="0"/>
              </a:spcAft>
              <a:buFont typeface="Wingdings 2"/>
              <a:buChar char=""/>
              <a:defRPr/>
            </a:pPr>
            <a:r>
              <a:rPr lang="ru-RU" dirty="0" smtClean="0"/>
              <a:t>Одним из важных моментов в этом являются организационные формы, работающие по принципу преемственности - диспансер, полустационар, стационар (Гурович И.Я., Кирьянова Е.М., Шмуклер А.Б., 1999).</a:t>
            </a:r>
          </a:p>
          <a:p>
            <a:pPr marL="274320" indent="-274320" fontAlgn="auto">
              <a:spcAft>
                <a:spcPts val="0"/>
              </a:spcAft>
              <a:buFont typeface="Wingdings 2"/>
              <a:buNone/>
              <a:defRPr/>
            </a:pPr>
            <a:endParaRPr lang="ru-RU" dirty="0" smtClean="0"/>
          </a:p>
          <a:p>
            <a:pPr marL="274320" indent="-274320" fontAlgn="auto">
              <a:spcAft>
                <a:spcPts val="0"/>
              </a:spcAft>
              <a:buFont typeface="Wingdings 2"/>
              <a:buNone/>
              <a:defRPr/>
            </a:pPr>
            <a:endParaRPr lang="ru-RU" dirty="0" smtClean="0"/>
          </a:p>
          <a:p>
            <a:pPr marL="274320" indent="-274320" fontAlgn="auto">
              <a:spcAft>
                <a:spcPts val="0"/>
              </a:spcAft>
              <a:buFont typeface="Wingdings 2"/>
              <a:buNone/>
              <a:defRPr/>
            </a:pPr>
            <a:endParaRPr lang="ru-RU" sz="800" dirty="0" smtClean="0"/>
          </a:p>
          <a:p>
            <a:pPr marL="274320" indent="-274320" fontAlgn="auto">
              <a:spcAft>
                <a:spcPts val="0"/>
              </a:spcAft>
              <a:buFont typeface="Wingdings 2"/>
              <a:buNone/>
              <a:defRPr/>
            </a:pPr>
            <a:endParaRPr lang="ru-RU" sz="1300" dirty="0" smtClean="0"/>
          </a:p>
          <a:p>
            <a:pPr marL="274320" indent="-274320" fontAlgn="auto">
              <a:spcAft>
                <a:spcPts val="0"/>
              </a:spcAft>
              <a:buFont typeface="Wingdings 2"/>
              <a:buNone/>
              <a:defRPr/>
            </a:pPr>
            <a:r>
              <a:rPr lang="ru-RU" dirty="0" smtClean="0"/>
              <a:t>    </a:t>
            </a:r>
            <a:endParaRPr lang="ru-RU" sz="800" dirty="0" smtClean="0"/>
          </a:p>
          <a:p>
            <a:pPr marL="274320" indent="-274320" fontAlgn="auto">
              <a:spcAft>
                <a:spcPts val="0"/>
              </a:spcAft>
              <a:buFont typeface="Wingdings 2"/>
              <a:buNone/>
              <a:defRPr/>
            </a:pPr>
            <a:r>
              <a:rPr lang="ru-RU" sz="800" dirty="0" smtClean="0"/>
              <a:t>              </a:t>
            </a:r>
            <a:r>
              <a:rPr lang="ru-RU" sz="1300" dirty="0" smtClean="0"/>
              <a:t>Трифонов Е.Г.Клинические и социальные аспекты психической патологии позднего возраста и принципы организации геронтопсихиатрической помощи. Автореферат диссертации на соискание ученой степени доктора медицинских наук. 1999. </a:t>
            </a:r>
            <a:r>
              <a:rPr lang="de-AT" sz="1300" dirty="0" smtClean="0"/>
              <a:t>http://www.psychiatry.ru/diss.php?dissnum=61</a:t>
            </a:r>
            <a:endParaRPr lang="ru-RU" sz="13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fontAlgn="auto">
              <a:spcAft>
                <a:spcPts val="0"/>
              </a:spcAft>
              <a:defRPr/>
            </a:pPr>
            <a:r>
              <a:rPr lang="ru-RU" sz="3000" dirty="0" smtClean="0"/>
              <a:t>Амбулаторная геронтопсихиатрическая помощь в России</a:t>
            </a:r>
            <a:endParaRPr lang="ru-RU" sz="3000" dirty="0"/>
          </a:p>
        </p:txBody>
      </p:sp>
      <p:sp>
        <p:nvSpPr>
          <p:cNvPr id="3" name="Содержимое 2"/>
          <p:cNvSpPr>
            <a:spLocks noGrp="1"/>
          </p:cNvSpPr>
          <p:nvPr>
            <p:ph idx="1"/>
          </p:nvPr>
        </p:nvSpPr>
        <p:spPr/>
        <p:txBody>
          <a:bodyPr>
            <a:normAutofit fontScale="25000" lnSpcReduction="20000"/>
          </a:bodyPr>
          <a:lstStyle/>
          <a:p>
            <a:pPr marL="274320" indent="-274320" fontAlgn="auto">
              <a:spcAft>
                <a:spcPts val="0"/>
              </a:spcAft>
              <a:buFont typeface="Wingdings 2"/>
              <a:buChar char=""/>
              <a:defRPr/>
            </a:pPr>
            <a:r>
              <a:rPr lang="ru-RU" sz="5600" dirty="0" smtClean="0"/>
              <a:t>Первая в России амбулаторная форма геронтопсихиатрической помощи - специализированный кабинет ПНД — была создана в 1986 году усилиями сотрудников НЦПЗ РАМН на базе ПНД №10 города Москвы. </a:t>
            </a:r>
          </a:p>
          <a:p>
            <a:pPr marL="274320" indent="-274320" fontAlgn="auto">
              <a:spcAft>
                <a:spcPts val="0"/>
              </a:spcAft>
              <a:buFont typeface="Wingdings 2"/>
              <a:buChar char=""/>
              <a:defRPr/>
            </a:pPr>
            <a:r>
              <a:rPr lang="ru-RU" sz="5600" dirty="0" smtClean="0"/>
              <a:t>Спустя три года при участии НЦПЗ РАМН был открыт геронтопсихиатрический кабинет при ОПНД г. Тверь. </a:t>
            </a:r>
          </a:p>
          <a:p>
            <a:pPr marL="274320" indent="-274320" fontAlgn="auto">
              <a:spcAft>
                <a:spcPts val="0"/>
              </a:spcAft>
              <a:buFont typeface="Wingdings 2"/>
              <a:buChar char=""/>
              <a:defRPr/>
            </a:pPr>
            <a:r>
              <a:rPr lang="ru-RU" sz="5600" dirty="0" smtClean="0"/>
              <a:t>Расширения подобного опыта практически не происходит. Лишь в единичных учреждениях создаются геронтопсихиатрические кабинеты (например, в г. Саранске). </a:t>
            </a:r>
          </a:p>
          <a:p>
            <a:pPr marL="274320" indent="-274320" fontAlgn="auto">
              <a:spcAft>
                <a:spcPts val="0"/>
              </a:spcAft>
              <a:buFont typeface="Wingdings 2"/>
              <a:buChar char=""/>
              <a:defRPr/>
            </a:pPr>
            <a:r>
              <a:rPr lang="ru-RU" sz="5600" dirty="0" smtClean="0"/>
              <a:t>В подавляющем большинстве случаев амбулаторное обслуживание психически больных позднего возраста до сих пор осуществляется в рамках обычного участка ПНД врачами-психиатрами, не имеющими специальной подготовки для работы с психически больными пожилого и старческого возраста. </a:t>
            </a:r>
          </a:p>
          <a:p>
            <a:pPr marL="274320" indent="-274320" fontAlgn="auto">
              <a:spcAft>
                <a:spcPts val="0"/>
              </a:spcAft>
              <a:buFont typeface="Wingdings 2"/>
              <a:buChar char=""/>
              <a:defRPr/>
            </a:pPr>
            <a:r>
              <a:rPr lang="ru-RU" sz="5600" dirty="0" smtClean="0"/>
              <a:t>Масштаб и качество помощи пациентам пожилого возраста не соответствуют потребности в ней.</a:t>
            </a:r>
          </a:p>
          <a:p>
            <a:pPr marL="274320" indent="-274320" fontAlgn="auto">
              <a:spcAft>
                <a:spcPts val="0"/>
              </a:spcAft>
              <a:buFont typeface="Wingdings 2"/>
              <a:buChar char=""/>
              <a:defRPr/>
            </a:pPr>
            <a:r>
              <a:rPr lang="ru-RU" sz="5600" dirty="0" smtClean="0"/>
              <a:t> В психиатрических учреждениях России наблюдаются около 130 тыс. больных с деменцией позднего возраста, хотя число нуждающихся в помощи по данному поводу достигает 3 млн. [Ротштейн В.Г. и соавт., 2001]. </a:t>
            </a:r>
          </a:p>
          <a:p>
            <a:pPr marL="274320" indent="-274320" fontAlgn="auto">
              <a:spcAft>
                <a:spcPts val="0"/>
              </a:spcAft>
              <a:buFont typeface="Wingdings 2"/>
              <a:buChar char=""/>
              <a:defRPr/>
            </a:pPr>
            <a:r>
              <a:rPr lang="ru-RU" sz="5600" dirty="0" smtClean="0"/>
              <a:t>Больные попадают в ПНД на поздних этапах заболевания, когда тяжесть их психического состояния ограничивает возможность эффективной лечебной помощи. </a:t>
            </a:r>
          </a:p>
          <a:p>
            <a:pPr marL="274320" indent="-274320" fontAlgn="auto">
              <a:spcAft>
                <a:spcPts val="0"/>
              </a:spcAft>
              <a:buFont typeface="Wingdings 2"/>
              <a:buNone/>
              <a:defRPr/>
            </a:pPr>
            <a:r>
              <a:rPr lang="ru-RU" dirty="0" smtClean="0"/>
              <a:t>     </a:t>
            </a:r>
          </a:p>
          <a:p>
            <a:pPr marL="274320" indent="-274320" fontAlgn="auto">
              <a:spcAft>
                <a:spcPts val="0"/>
              </a:spcAft>
              <a:buFont typeface="Wingdings 2"/>
              <a:buNone/>
              <a:defRPr/>
            </a:pPr>
            <a:endParaRPr lang="ru-RU" sz="1700" dirty="0" smtClean="0"/>
          </a:p>
          <a:p>
            <a:pPr marL="274320" indent="-274320" fontAlgn="auto">
              <a:spcAft>
                <a:spcPts val="0"/>
              </a:spcAft>
              <a:buFont typeface="Wingdings 2"/>
              <a:buNone/>
              <a:defRPr/>
            </a:pPr>
            <a:endParaRPr lang="ru-RU" sz="1700" dirty="0" smtClean="0"/>
          </a:p>
          <a:p>
            <a:pPr marL="274320" indent="-274320" fontAlgn="auto">
              <a:spcAft>
                <a:spcPts val="0"/>
              </a:spcAft>
              <a:buFont typeface="Wingdings 2"/>
              <a:buNone/>
              <a:defRPr/>
            </a:pPr>
            <a:endParaRPr lang="ru-RU" sz="1700" dirty="0" smtClean="0"/>
          </a:p>
          <a:p>
            <a:pPr marL="274320" indent="-274320" fontAlgn="auto">
              <a:spcAft>
                <a:spcPts val="0"/>
              </a:spcAft>
              <a:buFont typeface="Wingdings 2"/>
              <a:buNone/>
              <a:defRPr/>
            </a:pPr>
            <a:r>
              <a:rPr lang="ru-RU" sz="1700" dirty="0" smtClean="0"/>
              <a:t>                </a:t>
            </a:r>
            <a:r>
              <a:rPr lang="ru-RU" sz="3200" dirty="0" smtClean="0"/>
              <a:t>Румянцева О.С. Эффективность геронтопсихиатрической помощи в ПНД при различных формах ее организации. Автореферат диссертации на соискание ученой степени кандидата медицинских наук. 2007. </a:t>
            </a:r>
            <a:r>
              <a:rPr lang="de-AT" sz="3200" dirty="0" smtClean="0"/>
              <a:t>http://www.psychiatry.ru/diss.php?dissnum=127</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Autofit/>
          </a:bodyPr>
          <a:lstStyle/>
          <a:p>
            <a:pPr fontAlgn="auto">
              <a:spcAft>
                <a:spcPts val="0"/>
              </a:spcAft>
              <a:defRPr/>
            </a:pPr>
            <a:r>
              <a:rPr lang="ru-RU" sz="3000" dirty="0" smtClean="0"/>
              <a:t>Диагностика случаев деменции в двух пнд г.москвы (2004г.)</a:t>
            </a:r>
            <a:endParaRPr lang="ru-RU" sz="3000" dirty="0"/>
          </a:p>
        </p:txBody>
      </p:sp>
      <p:sp>
        <p:nvSpPr>
          <p:cNvPr id="3" name="Содержимое 2"/>
          <p:cNvSpPr>
            <a:spLocks noGrp="1"/>
          </p:cNvSpPr>
          <p:nvPr>
            <p:ph idx="1"/>
          </p:nvPr>
        </p:nvSpPr>
        <p:spPr/>
        <p:txBody>
          <a:bodyPr>
            <a:normAutofit lnSpcReduction="10000"/>
          </a:bodyPr>
          <a:lstStyle/>
          <a:p>
            <a:pPr marL="274320" indent="-274320" fontAlgn="auto">
              <a:spcAft>
                <a:spcPts val="0"/>
              </a:spcAft>
              <a:buFont typeface="Wingdings 2"/>
              <a:buChar char=""/>
              <a:defRPr/>
            </a:pPr>
            <a:r>
              <a:rPr lang="ru-RU" sz="2400" dirty="0" smtClean="0"/>
              <a:t>Среди больных органическими психическими расстройствами в геронтопсихиатрическом кабинете ПНД №10 имеется 7,8% больных, страдающих болезнью Альцгеймера и 37,9% страдающих сосудистой деменцией. </a:t>
            </a:r>
          </a:p>
          <a:p>
            <a:pPr marL="274320" indent="-274320" fontAlgn="auto">
              <a:spcAft>
                <a:spcPts val="0"/>
              </a:spcAft>
              <a:buFont typeface="Wingdings 2"/>
              <a:buNone/>
              <a:defRPr/>
            </a:pPr>
            <a:endParaRPr lang="ru-RU" sz="2400" dirty="0" smtClean="0"/>
          </a:p>
          <a:p>
            <a:pPr marL="274320" indent="-274320" fontAlgn="auto">
              <a:spcAft>
                <a:spcPts val="0"/>
              </a:spcAft>
              <a:buFont typeface="Wingdings 2"/>
              <a:buChar char=""/>
              <a:defRPr/>
            </a:pPr>
            <a:r>
              <a:rPr lang="ru-RU" sz="2400" dirty="0" smtClean="0"/>
              <a:t>На участке «Текстильщики» ПНД №11 среди пожилых больных с органическими психическими расстройствами  вообще нет случаев болезни Альцгеймера, и только 5,4% случаев сосудистой деменции.</a:t>
            </a:r>
          </a:p>
          <a:p>
            <a:pPr marL="274320" indent="-274320" fontAlgn="auto">
              <a:spcAft>
                <a:spcPts val="0"/>
              </a:spcAft>
              <a:buFont typeface="Wingdings 2"/>
              <a:buNone/>
              <a:defRPr/>
            </a:pPr>
            <a:r>
              <a:rPr lang="ru-RU" sz="800" dirty="0" smtClean="0"/>
              <a:t>          </a:t>
            </a:r>
          </a:p>
          <a:p>
            <a:pPr marL="274320" indent="-274320" fontAlgn="auto">
              <a:spcAft>
                <a:spcPts val="0"/>
              </a:spcAft>
              <a:buFont typeface="Wingdings 2"/>
              <a:buNone/>
              <a:defRPr/>
            </a:pPr>
            <a:endParaRPr lang="ru-RU" sz="800" dirty="0" smtClean="0"/>
          </a:p>
          <a:p>
            <a:pPr marL="274320" indent="-274320" fontAlgn="auto">
              <a:spcAft>
                <a:spcPts val="0"/>
              </a:spcAft>
              <a:buFont typeface="Wingdings 2"/>
              <a:buNone/>
              <a:defRPr/>
            </a:pPr>
            <a:endParaRPr lang="ru-RU" sz="800" dirty="0" smtClean="0"/>
          </a:p>
          <a:p>
            <a:pPr marL="274320" indent="-274320" fontAlgn="auto">
              <a:spcAft>
                <a:spcPts val="0"/>
              </a:spcAft>
              <a:buFont typeface="Wingdings 2"/>
              <a:buNone/>
              <a:defRPr/>
            </a:pPr>
            <a:r>
              <a:rPr lang="ru-RU" sz="800" dirty="0" smtClean="0"/>
              <a:t>         Румянцева О.С. Эффективность геронтопсихиатрической помощи в ПНД при различных формах ее организации. Автореферат диссертации на соискание ученой степени кандидата медицинских наук. 2007. </a:t>
            </a:r>
            <a:r>
              <a:rPr lang="de-AT" sz="800" dirty="0" smtClean="0"/>
              <a:t>http://www.psychiatry.ru/diss.php?dissnum=127</a:t>
            </a:r>
            <a:endParaRPr lang="ru-RU" sz="800" dirty="0" smtClean="0"/>
          </a:p>
          <a:p>
            <a:pPr marL="274320" indent="-274320" fontAlgn="auto">
              <a:spcAft>
                <a:spcPts val="0"/>
              </a:spcAft>
              <a:buFont typeface="Wingdings 2"/>
              <a:buNone/>
              <a:defRPr/>
            </a:pPr>
            <a:endParaRPr lang="ru-RU" dirty="0" smtClean="0"/>
          </a:p>
          <a:p>
            <a:pPr marL="274320" indent="-274320" fontAlgn="auto">
              <a:spcAft>
                <a:spcPts val="0"/>
              </a:spcAft>
              <a:buFont typeface="Wingdings 2"/>
              <a:buNone/>
              <a:defRPr/>
            </a:pP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sz="2000" dirty="0" smtClean="0"/>
              <a:t>Диагностические рекомендации согласно проекту «Протокол ведения больных «Деменция при болезни Альцгеймера» (Россия, 2008)</a:t>
            </a:r>
            <a:endParaRPr lang="ru-RU" sz="2000" dirty="0"/>
          </a:p>
        </p:txBody>
      </p:sp>
      <p:sp>
        <p:nvSpPr>
          <p:cNvPr id="3" name="Содержимое 2"/>
          <p:cNvSpPr>
            <a:spLocks noGrp="1"/>
          </p:cNvSpPr>
          <p:nvPr>
            <p:ph idx="1"/>
          </p:nvPr>
        </p:nvSpPr>
        <p:spPr/>
        <p:txBody>
          <a:bodyPr>
            <a:normAutofit fontScale="77500" lnSpcReduction="20000"/>
          </a:bodyPr>
          <a:lstStyle/>
          <a:p>
            <a:pPr marL="274320" indent="-274320" fontAlgn="auto">
              <a:spcAft>
                <a:spcPts val="0"/>
              </a:spcAft>
              <a:buFont typeface="Wingdings 2"/>
              <a:buNone/>
              <a:defRPr/>
            </a:pPr>
            <a:endParaRPr lang="ru-RU" dirty="0" smtClean="0"/>
          </a:p>
          <a:p>
            <a:pPr marL="274320" indent="-274320" fontAlgn="auto">
              <a:spcAft>
                <a:spcPts val="0"/>
              </a:spcAft>
              <a:buFont typeface="Wingdings 2"/>
              <a:buChar char=""/>
              <a:defRPr/>
            </a:pPr>
            <a:r>
              <a:rPr lang="ru-RU" dirty="0" smtClean="0"/>
              <a:t>Сбор анамнеза и жалоб</a:t>
            </a:r>
          </a:p>
          <a:p>
            <a:pPr marL="274320" indent="-274320" fontAlgn="auto">
              <a:spcAft>
                <a:spcPts val="0"/>
              </a:spcAft>
              <a:buFont typeface="Wingdings 2"/>
              <a:buChar char=""/>
              <a:defRPr/>
            </a:pPr>
            <a:r>
              <a:rPr lang="ru-RU" dirty="0" smtClean="0"/>
              <a:t>Психопатопатологическое исследование</a:t>
            </a:r>
          </a:p>
          <a:p>
            <a:pPr marL="274320" indent="-274320" fontAlgn="auto">
              <a:spcAft>
                <a:spcPts val="0"/>
              </a:spcAft>
              <a:buFont typeface="Wingdings 2"/>
              <a:buChar char=""/>
              <a:defRPr/>
            </a:pPr>
            <a:r>
              <a:rPr lang="ru-RU" dirty="0" smtClean="0"/>
              <a:t>Обследование неврологическое и общетерапевтическое</a:t>
            </a:r>
          </a:p>
          <a:p>
            <a:pPr marL="274320" indent="-274320" fontAlgn="auto">
              <a:spcAft>
                <a:spcPts val="0"/>
              </a:spcAft>
              <a:buFont typeface="Wingdings 2"/>
              <a:buChar char=""/>
              <a:defRPr/>
            </a:pPr>
            <a:r>
              <a:rPr lang="ru-RU" dirty="0" smtClean="0"/>
              <a:t>Компьютерная томография или магнитно-резонансная томография</a:t>
            </a:r>
          </a:p>
          <a:p>
            <a:pPr marL="274320" indent="-274320" fontAlgn="auto">
              <a:spcAft>
                <a:spcPts val="0"/>
              </a:spcAft>
              <a:buFont typeface="Wingdings 2"/>
              <a:buChar char=""/>
              <a:defRPr/>
            </a:pPr>
            <a:r>
              <a:rPr lang="ru-RU" dirty="0" smtClean="0"/>
              <a:t>Определение уровня витамина В</a:t>
            </a:r>
            <a:r>
              <a:rPr lang="ru-RU" baseline="-25000" dirty="0" smtClean="0"/>
              <a:t>12 </a:t>
            </a:r>
            <a:r>
              <a:rPr lang="ru-RU" dirty="0" smtClean="0"/>
              <a:t>и фолиевой кислоты, тиреотропного гормона в крови.</a:t>
            </a:r>
          </a:p>
          <a:p>
            <a:pPr marL="274320" indent="-274320" fontAlgn="auto">
              <a:spcAft>
                <a:spcPts val="0"/>
              </a:spcAft>
              <a:buFont typeface="Wingdings 2"/>
              <a:buChar char=""/>
              <a:defRPr/>
            </a:pPr>
            <a:r>
              <a:rPr lang="ru-RU" dirty="0" smtClean="0"/>
              <a:t>Экспериментально-психологическое (психодиагностическое) исследование (0,15)</a:t>
            </a:r>
          </a:p>
          <a:p>
            <a:pPr marL="274320" indent="-274320" fontAlgn="auto">
              <a:spcAft>
                <a:spcPts val="0"/>
              </a:spcAft>
              <a:buFont typeface="Wingdings 2"/>
              <a:buChar char=""/>
              <a:defRPr/>
            </a:pPr>
            <a:r>
              <a:rPr lang="ru-RU" dirty="0" smtClean="0"/>
              <a:t>Электроэнцефалография (0,5)</a:t>
            </a:r>
          </a:p>
          <a:p>
            <a:pPr marL="274320" indent="-274320" fontAlgn="auto">
              <a:spcAft>
                <a:spcPts val="0"/>
              </a:spcAft>
              <a:buFont typeface="Wingdings 2"/>
              <a:buChar char=""/>
              <a:defRPr/>
            </a:pPr>
            <a:r>
              <a:rPr lang="ru-RU" dirty="0" smtClean="0"/>
              <a:t>Реоэнцефалография (0,25)</a:t>
            </a:r>
          </a:p>
          <a:p>
            <a:pPr marL="274320" indent="-274320" fontAlgn="auto">
              <a:spcAft>
                <a:spcPts val="0"/>
              </a:spcAft>
              <a:buFont typeface="Wingdings 2"/>
              <a:buChar char=""/>
              <a:defRPr/>
            </a:pPr>
            <a:r>
              <a:rPr lang="ru-RU" dirty="0" smtClean="0"/>
              <a:t>Другие лабораторные и инструментальные исследования, направленные на уточнение диагноза.</a:t>
            </a:r>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fontAlgn="auto">
              <a:spcAft>
                <a:spcPts val="0"/>
              </a:spcAft>
              <a:defRPr/>
            </a:pPr>
            <a:r>
              <a:rPr lang="ru-RU" sz="2000" dirty="0" smtClean="0"/>
              <a:t>Рекомендации по лечению согласно проекту «Протокол ведения больных «Деменция при болезни Альцгеймера» (Россия, 2008)</a:t>
            </a:r>
            <a:endParaRPr lang="ru-RU" sz="2000" dirty="0"/>
          </a:p>
        </p:txBody>
      </p:sp>
      <p:graphicFrame>
        <p:nvGraphicFramePr>
          <p:cNvPr id="4" name="Содержимое 3"/>
          <p:cNvGraphicFramePr>
            <a:graphicFrameLocks noGrp="1"/>
          </p:cNvGraphicFramePr>
          <p:nvPr>
            <p:ph idx="1"/>
          </p:nvPr>
        </p:nvGraphicFramePr>
        <p:xfrm>
          <a:off x="457200" y="1609725"/>
          <a:ext cx="7210425" cy="5187950"/>
        </p:xfrm>
        <a:graphic>
          <a:graphicData uri="http://schemas.openxmlformats.org/drawingml/2006/table">
            <a:tbl>
              <a:tblPr firstRow="1" bandRow="1">
                <a:tableStyleId>{00A15C55-8517-42AA-B614-E9B94910E393}</a:tableStyleId>
              </a:tblPr>
              <a:tblGrid>
                <a:gridCol w="1201857"/>
                <a:gridCol w="1201857"/>
                <a:gridCol w="1201857"/>
                <a:gridCol w="1201857"/>
                <a:gridCol w="1201857"/>
                <a:gridCol w="1201857"/>
              </a:tblGrid>
              <a:tr h="552993">
                <a:tc>
                  <a:txBody>
                    <a:bodyPr/>
                    <a:lstStyle/>
                    <a:p>
                      <a:pPr algn="ctr">
                        <a:spcAft>
                          <a:spcPts val="0"/>
                        </a:spcAft>
                      </a:pPr>
                      <a:r>
                        <a:rPr lang="ru-RU" sz="1000" dirty="0"/>
                        <a:t>  </a:t>
                      </a:r>
                      <a:r>
                        <a:rPr lang="ru-RU" sz="1000" dirty="0" smtClean="0"/>
                        <a:t>Фармакотерапевтическая </a:t>
                      </a:r>
                      <a:r>
                        <a:rPr lang="ru-RU" sz="1000" dirty="0"/>
                        <a:t>группа </a:t>
                      </a:r>
                      <a:endParaRPr lang="ru-RU" sz="1000" dirty="0">
                        <a:latin typeface="Times New Roman"/>
                        <a:ea typeface="Times New Roman"/>
                        <a:cs typeface="Times New Roman"/>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АТХ </a:t>
                      </a:r>
                      <a:r>
                        <a:rPr lang="ru-RU" sz="1000" dirty="0" smtClean="0"/>
                        <a:t>подгруппа</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Непатентованное наименование</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Частота назначения</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Ориентировочная дневная доза (ОДД) </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Эквивалентная курсовая доза (ЭКД) </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276496">
                <a:tc gridSpan="3">
                  <a:txBody>
                    <a:bodyPr/>
                    <a:lstStyle/>
                    <a:p>
                      <a:pPr>
                        <a:spcAft>
                          <a:spcPts val="0"/>
                        </a:spcAft>
                      </a:pPr>
                      <a:r>
                        <a:rPr lang="ru-RU" sz="1000" dirty="0"/>
                        <a:t>Лекарственные средства, влияющие на центральную нервную систему</a:t>
                      </a:r>
                      <a:endParaRPr lang="ru-RU" sz="1000" dirty="0">
                        <a:latin typeface="Times New Roman"/>
                        <a:ea typeface="Times New Roman"/>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a:txBody>
                    <a:bodyPr/>
                    <a:lstStyle/>
                    <a:p>
                      <a:pPr algn="ctr">
                        <a:spcAft>
                          <a:spcPts val="0"/>
                        </a:spcAft>
                      </a:pPr>
                      <a:endParaRPr lang="ru-RU" sz="1000"/>
                    </a:p>
                    <a:p>
                      <a:pPr algn="ctr">
                        <a:spcAft>
                          <a:spcPts val="0"/>
                        </a:spcAft>
                      </a:pPr>
                      <a:r>
                        <a:rPr lang="ru-RU" sz="1000"/>
                        <a:t>1,0</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6496">
                <a:tc rowSpan="16">
                  <a:txBody>
                    <a:bodyPr/>
                    <a:lstStyle/>
                    <a:p>
                      <a:pPr>
                        <a:spcAft>
                          <a:spcPts val="0"/>
                        </a:spcAft>
                      </a:pPr>
                      <a:endParaRPr lang="ru-RU" sz="1000" dirty="0">
                        <a:latin typeface="Arial"/>
                        <a:ea typeface="Times New Roman"/>
                        <a:cs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a:spcAft>
                          <a:spcPts val="0"/>
                        </a:spcAft>
                      </a:pPr>
                      <a:r>
                        <a:rPr lang="ru-RU" sz="1000" dirty="0"/>
                        <a:t>Антипсихотические средства</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ctr">
                        <a:spcAft>
                          <a:spcPts val="0"/>
                        </a:spcAft>
                      </a:pPr>
                      <a:endParaRPr lang="ru-RU" sz="1000" dirty="0"/>
                    </a:p>
                    <a:p>
                      <a:pPr algn="ctr">
                        <a:spcAft>
                          <a:spcPts val="0"/>
                        </a:spcAft>
                      </a:pPr>
                      <a:r>
                        <a:rPr lang="ru-RU" sz="1000" dirty="0"/>
                        <a:t>0,5</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6496">
                <a:tc vMerge="1">
                  <a:txBody>
                    <a:bodyPr/>
                    <a:lstStyle/>
                    <a:p>
                      <a:endParaRPr lang="ru-RU"/>
                    </a:p>
                  </a:txBody>
                  <a:tcPr/>
                </a:tc>
                <a:tc rowSpan="4">
                  <a:txBody>
                    <a:bodyPr/>
                    <a:lstStyle/>
                    <a:p>
                      <a:pPr>
                        <a:spcAft>
                          <a:spcPts val="0"/>
                        </a:spcAft>
                      </a:pPr>
                      <a:endParaRPr lang="ru-RU" sz="1000" dirty="0">
                        <a:latin typeface="Arial"/>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000" dirty="0"/>
                        <a:t>Галоперидол</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0,1</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Рисперидон</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0,3</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1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200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Кветиапин</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0,3</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200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20000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Тиоридазин </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0,3</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60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18000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gridSpan="2">
                  <a:txBody>
                    <a:bodyPr/>
                    <a:lstStyle/>
                    <a:p>
                      <a:pPr indent="29210">
                        <a:spcBef>
                          <a:spcPts val="1200"/>
                        </a:spcBef>
                        <a:spcAft>
                          <a:spcPts val="300"/>
                        </a:spcAft>
                      </a:pPr>
                      <a:r>
                        <a:rPr lang="ru-RU" sz="1000"/>
                        <a:t>Антидепрессанты </a:t>
                      </a:r>
                      <a:endParaRPr lang="ru-RU" sz="1000" b="1">
                        <a:latin typeface="Calibri"/>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ctr">
                        <a:spcAft>
                          <a:spcPts val="0"/>
                        </a:spcAft>
                      </a:pPr>
                      <a:r>
                        <a:rPr lang="ru-RU" sz="1000" dirty="0"/>
                        <a:t>0,5</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dirty="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rowSpan="2">
                  <a:txBody>
                    <a:bodyPr/>
                    <a:lstStyle/>
                    <a:p>
                      <a:pPr>
                        <a:spcAft>
                          <a:spcPts val="0"/>
                        </a:spcAft>
                      </a:pPr>
                      <a:endParaRPr lang="ru-RU" sz="1000">
                        <a:latin typeface="Arial"/>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000"/>
                        <a:t>Пирлиндол</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0,5</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30000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indent="7620">
                        <a:spcBef>
                          <a:spcPts val="1200"/>
                        </a:spcBef>
                        <a:spcAft>
                          <a:spcPts val="300"/>
                        </a:spcAft>
                      </a:pPr>
                      <a:r>
                        <a:rPr lang="ru-RU" sz="1000"/>
                        <a:t>Циталопрам</a:t>
                      </a:r>
                      <a:endParaRPr lang="ru-RU" sz="1000" b="1" i="1">
                        <a:latin typeface="Calibri"/>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0,5</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20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72100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4745">
                <a:tc vMerge="1">
                  <a:txBody>
                    <a:bodyPr/>
                    <a:lstStyle/>
                    <a:p>
                      <a:endParaRPr lang="ru-RU"/>
                    </a:p>
                  </a:txBody>
                  <a:tcPr/>
                </a:tc>
                <a:tc gridSpan="2">
                  <a:txBody>
                    <a:bodyPr/>
                    <a:lstStyle/>
                    <a:p>
                      <a:pPr>
                        <a:spcAft>
                          <a:spcPts val="0"/>
                        </a:spcAft>
                      </a:pPr>
                      <a:r>
                        <a:rPr lang="ru-RU" sz="1000"/>
                        <a:t>Прочие средства, влияющие на центральную нервную систему</a:t>
                      </a:r>
                      <a:endParaRPr lang="ru-RU" sz="100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ctr">
                        <a:spcAft>
                          <a:spcPts val="0"/>
                        </a:spcAft>
                      </a:pPr>
                      <a:endParaRPr lang="ru-RU" sz="1000" dirty="0"/>
                    </a:p>
                    <a:p>
                      <a:pPr algn="ctr">
                        <a:spcAft>
                          <a:spcPts val="0"/>
                        </a:spcAft>
                      </a:pPr>
                      <a:r>
                        <a:rPr lang="ru-RU" sz="1000" dirty="0"/>
                        <a:t>1,0</a:t>
                      </a:r>
                      <a:endParaRPr lang="ru-RU" sz="1000" dirty="0">
                        <a:latin typeface="Times New Roman"/>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dirty="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000">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6496">
                <a:tc vMerge="1">
                  <a:txBody>
                    <a:bodyPr/>
                    <a:lstStyle/>
                    <a:p>
                      <a:endParaRPr lang="ru-RU"/>
                    </a:p>
                  </a:txBody>
                  <a:tcPr/>
                </a:tc>
                <a:tc rowSpan="7">
                  <a:txBody>
                    <a:bodyPr/>
                    <a:lstStyle/>
                    <a:p>
                      <a:pPr>
                        <a:spcAft>
                          <a:spcPts val="0"/>
                        </a:spcAft>
                      </a:pPr>
                      <a:endParaRPr lang="ru-RU" sz="1000">
                        <a:latin typeface="Arial"/>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spcAft>
                          <a:spcPts val="0"/>
                        </a:spcAft>
                      </a:pPr>
                      <a:r>
                        <a:rPr lang="ru-RU" sz="1000"/>
                        <a:t>Церебролизин</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0,2</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30 мл</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600 мл</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4745">
                <a:tc vMerge="1">
                  <a:txBody>
                    <a:bodyPr/>
                    <a:lstStyle/>
                    <a:p>
                      <a:endParaRPr lang="ru-RU"/>
                    </a:p>
                  </a:txBody>
                  <a:tcPr/>
                </a:tc>
                <a:tc vMerge="1">
                  <a:txBody>
                    <a:bodyPr/>
                    <a:lstStyle/>
                    <a:p>
                      <a:endParaRPr lang="ru-RU"/>
                    </a:p>
                  </a:txBody>
                  <a:tcPr/>
                </a:tc>
                <a:tc>
                  <a:txBody>
                    <a:bodyPr/>
                    <a:lstStyle/>
                    <a:p>
                      <a:pPr>
                        <a:spcAft>
                          <a:spcPts val="0"/>
                        </a:spcAft>
                      </a:pPr>
                      <a:r>
                        <a:rPr lang="ru-RU" sz="1000"/>
                        <a:t>Холина альфосцерат </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0,1</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1200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72000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Донепезил</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0,15</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1200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Галантамин</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0,2</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16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1920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Ривастигмин </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0,2</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6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720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a:t>Ипидакрин</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0,05</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a:t>80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a:t>9600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289">
                <a:tc vMerge="1">
                  <a:txBody>
                    <a:bodyPr/>
                    <a:lstStyle/>
                    <a:p>
                      <a:endParaRPr lang="ru-RU"/>
                    </a:p>
                  </a:txBody>
                  <a:tcPr/>
                </a:tc>
                <a:tc vMerge="1">
                  <a:txBody>
                    <a:bodyPr/>
                    <a:lstStyle/>
                    <a:p>
                      <a:endParaRPr lang="ru-RU"/>
                    </a:p>
                  </a:txBody>
                  <a:tcPr/>
                </a:tc>
                <a:tc>
                  <a:txBody>
                    <a:bodyPr/>
                    <a:lstStyle/>
                    <a:p>
                      <a:pPr>
                        <a:spcAft>
                          <a:spcPts val="0"/>
                        </a:spcAft>
                      </a:pPr>
                      <a:r>
                        <a:rPr lang="ru-RU" sz="1000" dirty="0"/>
                        <a:t>Мемантин </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spcAft>
                          <a:spcPts val="0"/>
                        </a:spcAft>
                      </a:pPr>
                      <a:r>
                        <a:rPr lang="ru-RU" sz="1000"/>
                        <a:t>0,1</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spcAft>
                          <a:spcPts val="0"/>
                        </a:spcAft>
                      </a:pPr>
                      <a:r>
                        <a:rPr lang="ru-RU" sz="1000"/>
                        <a:t>30 мг</a:t>
                      </a:r>
                      <a:endParaRPr lang="ru-RU" sz="10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spcAft>
                          <a:spcPts val="0"/>
                        </a:spcAft>
                      </a:pPr>
                      <a:r>
                        <a:rPr lang="ru-RU" sz="1000" dirty="0"/>
                        <a:t>2400 мг</a:t>
                      </a:r>
                      <a:endParaRPr lang="ru-RU" sz="10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algn="ctr" fontAlgn="auto">
              <a:spcAft>
                <a:spcPts val="0"/>
              </a:spcAft>
              <a:defRPr/>
            </a:pPr>
            <a:r>
              <a:rPr lang="ru-RU" sz="2400" dirty="0" smtClean="0"/>
              <a:t>Проект</a:t>
            </a:r>
            <a:r>
              <a:rPr lang="ru-RU" sz="2400" i="1" dirty="0" smtClean="0"/>
              <a:t> </a:t>
            </a:r>
            <a:r>
              <a:rPr lang="ru-RU" sz="2400" dirty="0" smtClean="0"/>
              <a:t>«Протокол ведения больных «Деменция при болезни Альцгеймера» (Россия, 2008)</a:t>
            </a:r>
            <a:endParaRPr lang="ru-RU" sz="2400" dirty="0"/>
          </a:p>
        </p:txBody>
      </p:sp>
      <p:sp>
        <p:nvSpPr>
          <p:cNvPr id="3" name="Содержимое 2"/>
          <p:cNvSpPr>
            <a:spLocks noGrp="1"/>
          </p:cNvSpPr>
          <p:nvPr>
            <p:ph idx="1"/>
          </p:nvPr>
        </p:nvSpPr>
        <p:spPr/>
        <p:txBody>
          <a:bodyPr>
            <a:normAutofit fontScale="62500" lnSpcReduction="20000"/>
          </a:bodyPr>
          <a:lstStyle/>
          <a:p>
            <a:pPr marL="274320" indent="-274320" fontAlgn="auto">
              <a:spcAft>
                <a:spcPts val="0"/>
              </a:spcAft>
              <a:buFont typeface="Wingdings 2"/>
              <a:buChar char=""/>
              <a:defRPr/>
            </a:pPr>
            <a:r>
              <a:rPr lang="ru-RU" dirty="0" smtClean="0"/>
              <a:t>Наиболее широко используются для лечения поведенческих и психопатологических симптомов при болезни Альцгеймера нейролептические препараты. </a:t>
            </a:r>
          </a:p>
          <a:p>
            <a:pPr marL="274320" indent="-274320" fontAlgn="auto">
              <a:spcAft>
                <a:spcPts val="0"/>
              </a:spcAft>
              <a:buFont typeface="Wingdings 2"/>
              <a:buChar char=""/>
              <a:defRPr/>
            </a:pPr>
            <a:r>
              <a:rPr lang="ru-RU" dirty="0" smtClean="0"/>
              <a:t>Появление нового поколения антипсихотических препаратов – атипичных антипсихотиков – внесло серьезный вклад в совершенствование современной антипсихотической терапии БА</a:t>
            </a:r>
            <a:r>
              <a:rPr lang="ru-RU" i="1" dirty="0" smtClean="0"/>
              <a:t>. </a:t>
            </a:r>
            <a:endParaRPr lang="ru-RU" dirty="0" smtClean="0"/>
          </a:p>
          <a:p>
            <a:pPr marL="274320" indent="-274320" fontAlgn="auto">
              <a:spcAft>
                <a:spcPts val="0"/>
              </a:spcAft>
              <a:buFont typeface="Wingdings 2"/>
              <a:buChar char=""/>
              <a:defRPr/>
            </a:pPr>
            <a:r>
              <a:rPr lang="ru-RU" dirty="0" smtClean="0"/>
              <a:t>Атипичные антипсихотические препараты имеют значительное преимущество по сравнению с традиционными (типичными) нейролептиками, поскольку в низких, но клинически эффективных для пожилых больных дозах они практически не вызывают экстрапирамидных побочных явлений (Гаврилова С.И., 2003). </a:t>
            </a:r>
          </a:p>
          <a:p>
            <a:pPr marL="274320" indent="-274320" fontAlgn="auto">
              <a:spcAft>
                <a:spcPts val="0"/>
              </a:spcAft>
              <a:buFont typeface="Wingdings 2"/>
              <a:buChar char=""/>
              <a:defRPr/>
            </a:pPr>
            <a:r>
              <a:rPr lang="ru-RU" dirty="0" smtClean="0"/>
              <a:t>Атипичные нейролептики воздействуют на более широкий спектр психопатологических расстройств, включая аффективные нарушения, возбуждение, враждебность, а также собственно психотическую симптоматику, развивающуюся при различных формах деменции. </a:t>
            </a:r>
          </a:p>
          <a:p>
            <a:pPr marL="274320" indent="-274320" fontAlgn="auto">
              <a:spcAft>
                <a:spcPts val="0"/>
              </a:spcAft>
              <a:buFont typeface="Wingdings 2"/>
              <a:buChar char=""/>
              <a:defRPr/>
            </a:pPr>
            <a:r>
              <a:rPr lang="ru-RU" dirty="0" smtClean="0"/>
              <a:t>Причем  терапевтические (для данной категории больных) дозы атипичных антипсихотиков практически не вызывают антихолинергических и экстрапирамидных побочных эффектов.</a:t>
            </a:r>
          </a:p>
          <a:p>
            <a:pPr marL="274320" indent="-274320"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emplate>Opulent</Template>
  <TotalTime>2933</TotalTime>
  <Words>2313</Words>
  <Application>Microsoft Office PowerPoint</Application>
  <PresentationFormat>Экран (4:3)</PresentationFormat>
  <Paragraphs>282</Paragraphs>
  <Slides>34</Slides>
  <Notes>0</Notes>
  <HiddenSlides>0</HiddenSlides>
  <MMClips>0</MMClips>
  <ScaleCrop>false</ScaleCrop>
  <HeadingPairs>
    <vt:vector size="8" baseType="variant">
      <vt:variant>
        <vt:lpstr>Использованные шрифты</vt:lpstr>
      </vt:variant>
      <vt:variant>
        <vt:i4>7</vt:i4>
      </vt:variant>
      <vt:variant>
        <vt:lpstr>Шаблон оформления</vt:lpstr>
      </vt:variant>
      <vt:variant>
        <vt:i4>5</vt:i4>
      </vt:variant>
      <vt:variant>
        <vt:lpstr>Внедренные серверы OLE</vt:lpstr>
      </vt:variant>
      <vt:variant>
        <vt:i4>1</vt:i4>
      </vt:variant>
      <vt:variant>
        <vt:lpstr>Заголовки слайдов</vt:lpstr>
      </vt:variant>
      <vt:variant>
        <vt:i4>34</vt:i4>
      </vt:variant>
    </vt:vector>
  </HeadingPairs>
  <TitlesOfParts>
    <vt:vector size="47" baseType="lpstr">
      <vt:lpstr>Trebuchet MS</vt:lpstr>
      <vt:lpstr>Arial</vt:lpstr>
      <vt:lpstr>Wingdings 2</vt:lpstr>
      <vt:lpstr>Wingdings</vt:lpstr>
      <vt:lpstr>Calibri</vt:lpstr>
      <vt:lpstr>Times New Roman</vt:lpstr>
      <vt:lpstr>Courier New</vt:lpstr>
      <vt:lpstr>Изящная</vt:lpstr>
      <vt:lpstr>Изящная</vt:lpstr>
      <vt:lpstr>Изящная</vt:lpstr>
      <vt:lpstr>Изящная</vt:lpstr>
      <vt:lpstr>Изящная</vt:lpstr>
      <vt:lpstr>Microsoft Excel Chart</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VL</dc:creator>
  <cp:lastModifiedBy>NVVlad</cp:lastModifiedBy>
  <cp:revision>280</cp:revision>
  <dcterms:created xsi:type="dcterms:W3CDTF">2010-11-25T12:15:47Z</dcterms:created>
  <dcterms:modified xsi:type="dcterms:W3CDTF">2010-12-23T01:59:18Z</dcterms:modified>
</cp:coreProperties>
</file>